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72" r:id="rId1"/>
    <p:sldMasterId id="2147483788" r:id="rId2"/>
  </p:sldMasterIdLst>
  <p:notesMasterIdLst>
    <p:notesMasterId r:id="rId15"/>
  </p:notesMasterIdLst>
  <p:handoutMasterIdLst>
    <p:handoutMasterId r:id="rId16"/>
  </p:handoutMasterIdLst>
  <p:sldIdLst>
    <p:sldId id="266" r:id="rId3"/>
    <p:sldId id="3109" r:id="rId4"/>
    <p:sldId id="3119" r:id="rId5"/>
    <p:sldId id="3115" r:id="rId6"/>
    <p:sldId id="3134" r:id="rId7"/>
    <p:sldId id="3084" r:id="rId8"/>
    <p:sldId id="3135" r:id="rId9"/>
    <p:sldId id="3129" r:id="rId10"/>
    <p:sldId id="3133" r:id="rId11"/>
    <p:sldId id="3120" r:id="rId12"/>
    <p:sldId id="3127" r:id="rId13"/>
    <p:sldId id="3117" r:id="rId14"/>
  </p:sldIdLst>
  <p:sldSz cx="12192000" cy="6858000"/>
  <p:notesSz cx="7010400" cy="9296400"/>
  <p:embeddedFontLst>
    <p:embeddedFont>
      <p:font typeface="Arial Black" panose="020B0A04020102020204" pitchFamily="34" charset="0"/>
      <p:bold r:id="rId17"/>
    </p:embeddedFont>
    <p:embeddedFont>
      <p:font typeface="Brandon Grotesque Bold" panose="020B0803020203060202" charset="0"/>
      <p:regular r:id="rId18"/>
      <p:bold r:id="rId19"/>
      <p:italic r:id="rId20"/>
      <p:boldItalic r:id="rId21"/>
    </p:embeddedFont>
    <p:embeddedFont>
      <p:font typeface="brandon_grotesquebold" panose="020B060402020202020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Georgia" panose="02040502050405020303" pitchFamily="18" charset="0"/>
      <p:regular r:id="rId32"/>
      <p:bold r:id="rId33"/>
      <p:italic r:id="rId34"/>
      <p:boldItalic r:id="rId35"/>
    </p:embeddedFont>
    <p:embeddedFont>
      <p:font typeface="Merriweather" panose="00000500000000000000" pitchFamily="2" charset="0"/>
      <p:regular r:id="rId36"/>
      <p:bold r:id="rId37"/>
      <p:italic r:id="rId38"/>
      <p:boldItalic r:id="rId39"/>
    </p:embeddedFont>
    <p:embeddedFont>
      <p:font typeface="Segoe UI" panose="020B0502040204020203" pitchFamily="34" charset="0"/>
      <p:regular r:id="rId40"/>
      <p:bold r:id="rId41"/>
      <p:italic r:id="rId42"/>
      <p:boldItalic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3F7E0E-FA3F-BB4E-933A-15B2079CB19E}">
          <p14:sldIdLst>
            <p14:sldId id="266"/>
            <p14:sldId id="3109"/>
            <p14:sldId id="3119"/>
            <p14:sldId id="3115"/>
            <p14:sldId id="3134"/>
            <p14:sldId id="3084"/>
            <p14:sldId id="3135"/>
            <p14:sldId id="3129"/>
            <p14:sldId id="3133"/>
            <p14:sldId id="3120"/>
            <p14:sldId id="3127"/>
            <p14:sldId id="311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ce, Latoya" initials="TL" lastIdx="1" clrIdx="0">
    <p:extLst>
      <p:ext uri="{19B8F6BF-5375-455C-9EA6-DF929625EA0E}">
        <p15:presenceInfo xmlns:p15="http://schemas.microsoft.com/office/powerpoint/2012/main" userId="S-1-5-21-2075135373-636735452-313160118-30202" providerId="AD"/>
      </p:ext>
    </p:extLst>
  </p:cmAuthor>
  <p:cmAuthor id="2" name="Stancik, Caryn" initials="SC" lastIdx="1" clrIdx="1">
    <p:extLst>
      <p:ext uri="{19B8F6BF-5375-455C-9EA6-DF929625EA0E}">
        <p15:presenceInfo xmlns:p15="http://schemas.microsoft.com/office/powerpoint/2012/main" userId="S-1-5-21-2075135373-636735452-313160118-140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340"/>
    <a:srgbClr val="25CCD8"/>
    <a:srgbClr val="F58573"/>
    <a:srgbClr val="D9D9D9"/>
    <a:srgbClr val="E7E8E8"/>
    <a:srgbClr val="009BA6"/>
    <a:srgbClr val="21B6C1"/>
    <a:srgbClr val="26C9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76638" autoAdjust="0"/>
  </p:normalViewPr>
  <p:slideViewPr>
    <p:cSldViewPr snapToGrid="0" snapToObjects="1" showGuides="1">
      <p:cViewPr>
        <p:scale>
          <a:sx n="55" d="100"/>
          <a:sy n="55" d="100"/>
        </p:scale>
        <p:origin x="1088" y="28"/>
      </p:cViewPr>
      <p:guideLst>
        <p:guide orient="horz" pos="2160"/>
        <p:guide pos="3840"/>
      </p:guideLst>
    </p:cSldViewPr>
  </p:slideViewPr>
  <p:outlineViewPr>
    <p:cViewPr>
      <p:scale>
        <a:sx n="33" d="100"/>
        <a:sy n="33" d="100"/>
      </p:scale>
      <p:origin x="0" y="0"/>
    </p:cViewPr>
  </p:outlineViewPr>
  <p:notesTextViewPr>
    <p:cViewPr>
      <p:scale>
        <a:sx n="85" d="100"/>
        <a:sy n="85" d="100"/>
      </p:scale>
      <p:origin x="0" y="0"/>
    </p:cViewPr>
  </p:notesTextViewPr>
  <p:sorterViewPr>
    <p:cViewPr>
      <p:scale>
        <a:sx n="100" d="100"/>
        <a:sy n="100" d="100"/>
      </p:scale>
      <p:origin x="0" y="-1972"/>
    </p:cViewPr>
  </p:sorterViewPr>
  <p:notesViewPr>
    <p:cSldViewPr snapToGrid="0" snapToObjects="1">
      <p:cViewPr varScale="1">
        <p:scale>
          <a:sx n="83" d="100"/>
          <a:sy n="83" d="100"/>
        </p:scale>
        <p:origin x="222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3" Type="http://schemas.openxmlformats.org/officeDocument/2006/relationships/slide" Target="slides/slide1.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font" Target="fonts/font26.fntdata"/><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font" Target="fonts/font27.fntdata"/><Relationship Id="rId48"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image" Target="../media/image15.png"/><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image" Target="../media/image15.png"/><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23F469-9E9F-4C16-B2CD-977F183D52D3}"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B4C05BE-3CD3-4D79-B717-3F17E5915534}">
      <dgm:prSet phldrT="[Text]"/>
      <dgm:spPr/>
      <dgm:t>
        <a:bodyPr/>
        <a:lstStyle/>
        <a:p>
          <a:r>
            <a:rPr lang="en-US" dirty="0"/>
            <a:t>Health Equity</a:t>
          </a:r>
        </a:p>
      </dgm:t>
    </dgm:pt>
    <dgm:pt modelId="{05A9B1E4-35A1-4582-9030-EDD36DFD8FE2}" type="parTrans" cxnId="{5497E874-AA9A-41FD-9010-1DEA0A808FF7}">
      <dgm:prSet/>
      <dgm:spPr/>
      <dgm:t>
        <a:bodyPr/>
        <a:lstStyle/>
        <a:p>
          <a:endParaRPr lang="en-US"/>
        </a:p>
      </dgm:t>
    </dgm:pt>
    <dgm:pt modelId="{F6C06525-9A02-4AC2-846B-5DDE580AAE36}" type="sibTrans" cxnId="{5497E874-AA9A-41FD-9010-1DEA0A808FF7}">
      <dgm:prSet/>
      <dgm:spPr/>
      <dgm:t>
        <a:bodyPr/>
        <a:lstStyle/>
        <a:p>
          <a:endParaRPr lang="en-US"/>
        </a:p>
      </dgm:t>
    </dgm:pt>
    <dgm:pt modelId="{61F6F4AE-743A-47D9-BA55-94138722EA81}">
      <dgm:prSet phldrT="[Text]"/>
      <dgm:spPr/>
      <dgm:t>
        <a:bodyPr/>
        <a:lstStyle/>
        <a:p>
          <a:r>
            <a:rPr lang="en-US" dirty="0"/>
            <a:t>Strategic Communication</a:t>
          </a:r>
        </a:p>
      </dgm:t>
    </dgm:pt>
    <dgm:pt modelId="{68BBB028-277E-4A0B-9569-62E2A35906B8}" type="parTrans" cxnId="{AF2B9DBF-202A-4573-BA66-FD53958AF73B}">
      <dgm:prSet/>
      <dgm:spPr/>
      <dgm:t>
        <a:bodyPr/>
        <a:lstStyle/>
        <a:p>
          <a:endParaRPr lang="en-US"/>
        </a:p>
      </dgm:t>
    </dgm:pt>
    <dgm:pt modelId="{A30FE7C8-3335-4A00-AD33-6D2E99A6A417}" type="sibTrans" cxnId="{AF2B9DBF-202A-4573-BA66-FD53958AF73B}">
      <dgm:prSet/>
      <dgm:spPr/>
      <dgm:t>
        <a:bodyPr/>
        <a:lstStyle/>
        <a:p>
          <a:endParaRPr lang="en-US"/>
        </a:p>
      </dgm:t>
    </dgm:pt>
    <dgm:pt modelId="{7BA9C601-244C-4B3B-8A27-57DFB66E71F7}">
      <dgm:prSet phldrT="[Text]"/>
      <dgm:spPr/>
      <dgm:t>
        <a:bodyPr/>
        <a:lstStyle/>
        <a:p>
          <a:r>
            <a:rPr lang="en-US" dirty="0"/>
            <a:t>Resource Development</a:t>
          </a:r>
        </a:p>
      </dgm:t>
    </dgm:pt>
    <dgm:pt modelId="{CC36E597-CD7A-4839-85F2-1F791FA344D3}" type="parTrans" cxnId="{5EE27170-DD84-4827-BCE7-A202E16B8F0A}">
      <dgm:prSet/>
      <dgm:spPr/>
      <dgm:t>
        <a:bodyPr/>
        <a:lstStyle/>
        <a:p>
          <a:endParaRPr lang="en-US"/>
        </a:p>
      </dgm:t>
    </dgm:pt>
    <dgm:pt modelId="{97C3B521-4817-433D-B47B-5E05D4718F4C}" type="sibTrans" cxnId="{5EE27170-DD84-4827-BCE7-A202E16B8F0A}">
      <dgm:prSet/>
      <dgm:spPr/>
      <dgm:t>
        <a:bodyPr/>
        <a:lstStyle/>
        <a:p>
          <a:endParaRPr lang="en-US"/>
        </a:p>
      </dgm:t>
    </dgm:pt>
    <dgm:pt modelId="{90315785-3A38-42AA-8FF1-40F11BA1325D}">
      <dgm:prSet phldrT="[Text]"/>
      <dgm:spPr/>
      <dgm:t>
        <a:bodyPr/>
        <a:lstStyle/>
        <a:p>
          <a:r>
            <a:rPr lang="en-US" dirty="0"/>
            <a:t>Data Capacity </a:t>
          </a:r>
        </a:p>
      </dgm:t>
    </dgm:pt>
    <dgm:pt modelId="{558B3F62-9287-4FED-B397-C127290D8086}" type="parTrans" cxnId="{8F8C1325-E0E3-4BB3-9548-028393A6200D}">
      <dgm:prSet/>
      <dgm:spPr/>
      <dgm:t>
        <a:bodyPr/>
        <a:lstStyle/>
        <a:p>
          <a:endParaRPr lang="en-US"/>
        </a:p>
      </dgm:t>
    </dgm:pt>
    <dgm:pt modelId="{BA905D7A-A25B-4AB3-9A1B-FDB008DDC115}" type="sibTrans" cxnId="{8F8C1325-E0E3-4BB3-9548-028393A6200D}">
      <dgm:prSet/>
      <dgm:spPr/>
      <dgm:t>
        <a:bodyPr/>
        <a:lstStyle/>
        <a:p>
          <a:endParaRPr lang="en-US"/>
        </a:p>
      </dgm:t>
    </dgm:pt>
    <dgm:pt modelId="{C1BE66BB-89A3-437B-AE42-66554404424B}">
      <dgm:prSet phldrT="[Text]"/>
      <dgm:spPr/>
      <dgm:t>
        <a:bodyPr/>
        <a:lstStyle/>
        <a:p>
          <a:r>
            <a:rPr lang="en-US" dirty="0"/>
            <a:t>Priority Initiatives</a:t>
          </a:r>
        </a:p>
      </dgm:t>
    </dgm:pt>
    <dgm:pt modelId="{872EB22B-F31F-41FF-B7FC-A4C95ADFB317}" type="parTrans" cxnId="{3160FBDD-B861-4634-9F35-DCC70E819649}">
      <dgm:prSet/>
      <dgm:spPr/>
      <dgm:t>
        <a:bodyPr/>
        <a:lstStyle/>
        <a:p>
          <a:endParaRPr lang="en-US"/>
        </a:p>
      </dgm:t>
    </dgm:pt>
    <dgm:pt modelId="{EEF370B9-5C15-4AD8-A873-8893811181C0}" type="sibTrans" cxnId="{3160FBDD-B861-4634-9F35-DCC70E819649}">
      <dgm:prSet/>
      <dgm:spPr/>
      <dgm:t>
        <a:bodyPr/>
        <a:lstStyle/>
        <a:p>
          <a:endParaRPr lang="en-US"/>
        </a:p>
      </dgm:t>
    </dgm:pt>
    <dgm:pt modelId="{531435C2-9C50-48D3-A235-C7576A496E29}" type="pres">
      <dgm:prSet presAssocID="{0023F469-9E9F-4C16-B2CD-977F183D52D3}" presName="Name0" presStyleCnt="0">
        <dgm:presLayoutVars>
          <dgm:dir/>
          <dgm:resizeHandles val="exact"/>
        </dgm:presLayoutVars>
      </dgm:prSet>
      <dgm:spPr/>
    </dgm:pt>
    <dgm:pt modelId="{2424ED97-7E71-4D36-8415-C9F6087A2F44}" type="pres">
      <dgm:prSet presAssocID="{3B4C05BE-3CD3-4D79-B717-3F17E5915534}" presName="compNode" presStyleCnt="0"/>
      <dgm:spPr/>
    </dgm:pt>
    <dgm:pt modelId="{C8E7E99D-B910-4E56-AFD4-E88B480CAF9D}" type="pres">
      <dgm:prSet presAssocID="{3B4C05BE-3CD3-4D79-B717-3F17E5915534}" presName="pict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DD0C15AF-A266-40B6-BD27-F47959ABB47F}" type="pres">
      <dgm:prSet presAssocID="{3B4C05BE-3CD3-4D79-B717-3F17E5915534}" presName="textRect" presStyleLbl="revTx" presStyleIdx="0" presStyleCnt="5">
        <dgm:presLayoutVars>
          <dgm:bulletEnabled val="1"/>
        </dgm:presLayoutVars>
      </dgm:prSet>
      <dgm:spPr/>
    </dgm:pt>
    <dgm:pt modelId="{421B8940-015F-4D55-9B4E-22B016B3E2A4}" type="pres">
      <dgm:prSet presAssocID="{F6C06525-9A02-4AC2-846B-5DDE580AAE36}" presName="sibTrans" presStyleLbl="sibTrans2D1" presStyleIdx="0" presStyleCnt="0"/>
      <dgm:spPr/>
    </dgm:pt>
    <dgm:pt modelId="{28382031-3C36-4D8A-803C-DF6F2775FA40}" type="pres">
      <dgm:prSet presAssocID="{61F6F4AE-743A-47D9-BA55-94138722EA81}" presName="compNode" presStyleCnt="0"/>
      <dgm:spPr/>
    </dgm:pt>
    <dgm:pt modelId="{2AD392C9-B8D8-453F-8545-46931D171759}" type="pres">
      <dgm:prSet presAssocID="{61F6F4AE-743A-47D9-BA55-94138722EA81}" presName="pict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t="-23000" b="-23000"/>
          </a:stretch>
        </a:blipFill>
      </dgm:spPr>
      <dgm:extLst>
        <a:ext uri="{E40237B7-FDA0-4F09-8148-C483321AD2D9}">
          <dgm14:cNvPr xmlns:dgm14="http://schemas.microsoft.com/office/drawing/2010/diagram" id="0" name="" descr="Podcast with solid fill"/>
        </a:ext>
      </dgm:extLst>
    </dgm:pt>
    <dgm:pt modelId="{C8934285-9B74-4D66-B957-177FA27AAE0B}" type="pres">
      <dgm:prSet presAssocID="{61F6F4AE-743A-47D9-BA55-94138722EA81}" presName="textRect" presStyleLbl="revTx" presStyleIdx="1" presStyleCnt="5">
        <dgm:presLayoutVars>
          <dgm:bulletEnabled val="1"/>
        </dgm:presLayoutVars>
      </dgm:prSet>
      <dgm:spPr/>
    </dgm:pt>
    <dgm:pt modelId="{0BDB6BC8-E9CA-4B2A-A7BB-9CB8F1A152A6}" type="pres">
      <dgm:prSet presAssocID="{A30FE7C8-3335-4A00-AD33-6D2E99A6A417}" presName="sibTrans" presStyleLbl="sibTrans2D1" presStyleIdx="0" presStyleCnt="0"/>
      <dgm:spPr/>
    </dgm:pt>
    <dgm:pt modelId="{709F04D5-F628-4311-A5FC-EDFBA8D51C7D}" type="pres">
      <dgm:prSet presAssocID="{7BA9C601-244C-4B3B-8A27-57DFB66E71F7}" presName="compNode" presStyleCnt="0"/>
      <dgm:spPr/>
    </dgm:pt>
    <dgm:pt modelId="{61053F2A-1963-411E-AFEA-B1A4332F3AD4}" type="pres">
      <dgm:prSet presAssocID="{7BA9C601-244C-4B3B-8A27-57DFB66E71F7}" presName="pictRect" presStyleLbl="node1" presStyleIdx="2"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t="-23000" b="-23000"/>
          </a:stretch>
        </a:blipFill>
      </dgm:spPr>
      <dgm:extLst>
        <a:ext uri="{E40237B7-FDA0-4F09-8148-C483321AD2D9}">
          <dgm14:cNvPr xmlns:dgm14="http://schemas.microsoft.com/office/drawing/2010/diagram" id="0" name="" descr="Money outline"/>
        </a:ext>
      </dgm:extLst>
    </dgm:pt>
    <dgm:pt modelId="{272AF8BC-B2BF-4AB5-B0BD-DEEF2EA15FFA}" type="pres">
      <dgm:prSet presAssocID="{7BA9C601-244C-4B3B-8A27-57DFB66E71F7}" presName="textRect" presStyleLbl="revTx" presStyleIdx="2" presStyleCnt="5">
        <dgm:presLayoutVars>
          <dgm:bulletEnabled val="1"/>
        </dgm:presLayoutVars>
      </dgm:prSet>
      <dgm:spPr/>
    </dgm:pt>
    <dgm:pt modelId="{E01F768B-A2F2-4F55-8C63-BC50BFFC3152}" type="pres">
      <dgm:prSet presAssocID="{97C3B521-4817-433D-B47B-5E05D4718F4C}" presName="sibTrans" presStyleLbl="sibTrans2D1" presStyleIdx="0" presStyleCnt="0"/>
      <dgm:spPr/>
    </dgm:pt>
    <dgm:pt modelId="{D94EE381-E80B-45A3-8ABD-AC8579CC4F1D}" type="pres">
      <dgm:prSet presAssocID="{90315785-3A38-42AA-8FF1-40F11BA1325D}" presName="compNode" presStyleCnt="0"/>
      <dgm:spPr/>
    </dgm:pt>
    <dgm:pt modelId="{E2C0E330-FB31-40CD-AA69-35A9884A8574}" type="pres">
      <dgm:prSet presAssocID="{90315785-3A38-42AA-8FF1-40F11BA1325D}" presName="pictRect" presStyleLbl="node1" presStyleIdx="3"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t="-23000" b="-23000"/>
          </a:stretch>
        </a:blipFill>
      </dgm:spPr>
      <dgm:extLst>
        <a:ext uri="{E40237B7-FDA0-4F09-8148-C483321AD2D9}">
          <dgm14:cNvPr xmlns:dgm14="http://schemas.microsoft.com/office/drawing/2010/diagram" id="0" name="" descr="Bar chart with solid fill"/>
        </a:ext>
      </dgm:extLst>
    </dgm:pt>
    <dgm:pt modelId="{3DE0EA23-7151-4EE0-B41C-8E491279B6E6}" type="pres">
      <dgm:prSet presAssocID="{90315785-3A38-42AA-8FF1-40F11BA1325D}" presName="textRect" presStyleLbl="revTx" presStyleIdx="3" presStyleCnt="5">
        <dgm:presLayoutVars>
          <dgm:bulletEnabled val="1"/>
        </dgm:presLayoutVars>
      </dgm:prSet>
      <dgm:spPr/>
    </dgm:pt>
    <dgm:pt modelId="{B568DF4A-B9C0-4F31-A113-7DBDBB6B7E26}" type="pres">
      <dgm:prSet presAssocID="{BA905D7A-A25B-4AB3-9A1B-FDB008DDC115}" presName="sibTrans" presStyleLbl="sibTrans2D1" presStyleIdx="0" presStyleCnt="0"/>
      <dgm:spPr/>
    </dgm:pt>
    <dgm:pt modelId="{53230C2A-2723-4D89-B432-816F6DCF63CD}" type="pres">
      <dgm:prSet presAssocID="{C1BE66BB-89A3-437B-AE42-66554404424B}" presName="compNode" presStyleCnt="0"/>
      <dgm:spPr/>
    </dgm:pt>
    <dgm:pt modelId="{C8B91CBC-1B51-4B74-972C-A9321AEADF01}" type="pres">
      <dgm:prSet presAssocID="{C1BE66BB-89A3-437B-AE42-66554404424B}" presName="pictRect" presStyleLbl="node1" presStyleIdx="4"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t="-23000" b="-23000"/>
          </a:stretch>
        </a:blipFill>
      </dgm:spPr>
      <dgm:extLst>
        <a:ext uri="{E40237B7-FDA0-4F09-8148-C483321AD2D9}">
          <dgm14:cNvPr xmlns:dgm14="http://schemas.microsoft.com/office/drawing/2010/diagram" id="0" name="" descr="Apple with solid fill"/>
        </a:ext>
      </dgm:extLst>
    </dgm:pt>
    <dgm:pt modelId="{E9162D1A-DFBB-4D7E-9381-58CC9B8EC552}" type="pres">
      <dgm:prSet presAssocID="{C1BE66BB-89A3-437B-AE42-66554404424B}" presName="textRect" presStyleLbl="revTx" presStyleIdx="4" presStyleCnt="5">
        <dgm:presLayoutVars>
          <dgm:bulletEnabled val="1"/>
        </dgm:presLayoutVars>
      </dgm:prSet>
      <dgm:spPr/>
    </dgm:pt>
  </dgm:ptLst>
  <dgm:cxnLst>
    <dgm:cxn modelId="{7EB04919-A14E-4FFA-BBE9-524806308C88}" type="presOf" srcId="{3B4C05BE-3CD3-4D79-B717-3F17E5915534}" destId="{DD0C15AF-A266-40B6-BD27-F47959ABB47F}" srcOrd="0" destOrd="0" presId="urn:microsoft.com/office/officeart/2005/8/layout/pList1"/>
    <dgm:cxn modelId="{C5A8EB1C-49C2-4C7E-B24A-9ED8DC20BB9B}" type="presOf" srcId="{7BA9C601-244C-4B3B-8A27-57DFB66E71F7}" destId="{272AF8BC-B2BF-4AB5-B0BD-DEEF2EA15FFA}" srcOrd="0" destOrd="0" presId="urn:microsoft.com/office/officeart/2005/8/layout/pList1"/>
    <dgm:cxn modelId="{8F8C1325-E0E3-4BB3-9548-028393A6200D}" srcId="{0023F469-9E9F-4C16-B2CD-977F183D52D3}" destId="{90315785-3A38-42AA-8FF1-40F11BA1325D}" srcOrd="3" destOrd="0" parTransId="{558B3F62-9287-4FED-B397-C127290D8086}" sibTransId="{BA905D7A-A25B-4AB3-9A1B-FDB008DDC115}"/>
    <dgm:cxn modelId="{F954FF46-97F2-4D47-9A61-6659E0201A92}" type="presOf" srcId="{F6C06525-9A02-4AC2-846B-5DDE580AAE36}" destId="{421B8940-015F-4D55-9B4E-22B016B3E2A4}" srcOrd="0" destOrd="0" presId="urn:microsoft.com/office/officeart/2005/8/layout/pList1"/>
    <dgm:cxn modelId="{6C97456F-714D-4E21-AB77-484A5B93C717}" type="presOf" srcId="{BA905D7A-A25B-4AB3-9A1B-FDB008DDC115}" destId="{B568DF4A-B9C0-4F31-A113-7DBDBB6B7E26}" srcOrd="0" destOrd="0" presId="urn:microsoft.com/office/officeart/2005/8/layout/pList1"/>
    <dgm:cxn modelId="{5EE27170-DD84-4827-BCE7-A202E16B8F0A}" srcId="{0023F469-9E9F-4C16-B2CD-977F183D52D3}" destId="{7BA9C601-244C-4B3B-8A27-57DFB66E71F7}" srcOrd="2" destOrd="0" parTransId="{CC36E597-CD7A-4839-85F2-1F791FA344D3}" sibTransId="{97C3B521-4817-433D-B47B-5E05D4718F4C}"/>
    <dgm:cxn modelId="{5497E874-AA9A-41FD-9010-1DEA0A808FF7}" srcId="{0023F469-9E9F-4C16-B2CD-977F183D52D3}" destId="{3B4C05BE-3CD3-4D79-B717-3F17E5915534}" srcOrd="0" destOrd="0" parTransId="{05A9B1E4-35A1-4582-9030-EDD36DFD8FE2}" sibTransId="{F6C06525-9A02-4AC2-846B-5DDE580AAE36}"/>
    <dgm:cxn modelId="{285D147F-2995-42FF-95E2-AF7C3C4B455F}" type="presOf" srcId="{97C3B521-4817-433D-B47B-5E05D4718F4C}" destId="{E01F768B-A2F2-4F55-8C63-BC50BFFC3152}" srcOrd="0" destOrd="0" presId="urn:microsoft.com/office/officeart/2005/8/layout/pList1"/>
    <dgm:cxn modelId="{C3A79697-6E24-4FD8-9581-356E39596F36}" type="presOf" srcId="{A30FE7C8-3335-4A00-AD33-6D2E99A6A417}" destId="{0BDB6BC8-E9CA-4B2A-A7BB-9CB8F1A152A6}" srcOrd="0" destOrd="0" presId="urn:microsoft.com/office/officeart/2005/8/layout/pList1"/>
    <dgm:cxn modelId="{0809929A-31BE-4089-A074-0EE78BBB23EA}" type="presOf" srcId="{90315785-3A38-42AA-8FF1-40F11BA1325D}" destId="{3DE0EA23-7151-4EE0-B41C-8E491279B6E6}" srcOrd="0" destOrd="0" presId="urn:microsoft.com/office/officeart/2005/8/layout/pList1"/>
    <dgm:cxn modelId="{AF2B9DBF-202A-4573-BA66-FD53958AF73B}" srcId="{0023F469-9E9F-4C16-B2CD-977F183D52D3}" destId="{61F6F4AE-743A-47D9-BA55-94138722EA81}" srcOrd="1" destOrd="0" parTransId="{68BBB028-277E-4A0B-9569-62E2A35906B8}" sibTransId="{A30FE7C8-3335-4A00-AD33-6D2E99A6A417}"/>
    <dgm:cxn modelId="{FE87BDCB-3485-4B60-B131-2B81F89B8656}" type="presOf" srcId="{61F6F4AE-743A-47D9-BA55-94138722EA81}" destId="{C8934285-9B74-4D66-B957-177FA27AAE0B}" srcOrd="0" destOrd="0" presId="urn:microsoft.com/office/officeart/2005/8/layout/pList1"/>
    <dgm:cxn modelId="{8C0C5DCC-39C5-4F62-A0B9-D18A400D808E}" type="presOf" srcId="{0023F469-9E9F-4C16-B2CD-977F183D52D3}" destId="{531435C2-9C50-48D3-A235-C7576A496E29}" srcOrd="0" destOrd="0" presId="urn:microsoft.com/office/officeart/2005/8/layout/pList1"/>
    <dgm:cxn modelId="{3160FBDD-B861-4634-9F35-DCC70E819649}" srcId="{0023F469-9E9F-4C16-B2CD-977F183D52D3}" destId="{C1BE66BB-89A3-437B-AE42-66554404424B}" srcOrd="4" destOrd="0" parTransId="{872EB22B-F31F-41FF-B7FC-A4C95ADFB317}" sibTransId="{EEF370B9-5C15-4AD8-A873-8893811181C0}"/>
    <dgm:cxn modelId="{1322D9E8-C523-4B1B-8FB8-E9D64ED50BD0}" type="presOf" srcId="{C1BE66BB-89A3-437B-AE42-66554404424B}" destId="{E9162D1A-DFBB-4D7E-9381-58CC9B8EC552}" srcOrd="0" destOrd="0" presId="urn:microsoft.com/office/officeart/2005/8/layout/pList1"/>
    <dgm:cxn modelId="{25128CFB-B212-4A62-A2D2-385E1F243AF5}" type="presParOf" srcId="{531435C2-9C50-48D3-A235-C7576A496E29}" destId="{2424ED97-7E71-4D36-8415-C9F6087A2F44}" srcOrd="0" destOrd="0" presId="urn:microsoft.com/office/officeart/2005/8/layout/pList1"/>
    <dgm:cxn modelId="{0D99D49B-0390-4D2B-B999-6D56A5F33E4B}" type="presParOf" srcId="{2424ED97-7E71-4D36-8415-C9F6087A2F44}" destId="{C8E7E99D-B910-4E56-AFD4-E88B480CAF9D}" srcOrd="0" destOrd="0" presId="urn:microsoft.com/office/officeart/2005/8/layout/pList1"/>
    <dgm:cxn modelId="{1C441D26-B361-4F5A-8CC2-BE06CB2FBC2B}" type="presParOf" srcId="{2424ED97-7E71-4D36-8415-C9F6087A2F44}" destId="{DD0C15AF-A266-40B6-BD27-F47959ABB47F}" srcOrd="1" destOrd="0" presId="urn:microsoft.com/office/officeart/2005/8/layout/pList1"/>
    <dgm:cxn modelId="{2AFA3D69-F3DF-4420-AB69-91E38FA378A4}" type="presParOf" srcId="{531435C2-9C50-48D3-A235-C7576A496E29}" destId="{421B8940-015F-4D55-9B4E-22B016B3E2A4}" srcOrd="1" destOrd="0" presId="urn:microsoft.com/office/officeart/2005/8/layout/pList1"/>
    <dgm:cxn modelId="{B3F47790-5C64-4593-83A7-7DB586DD660A}" type="presParOf" srcId="{531435C2-9C50-48D3-A235-C7576A496E29}" destId="{28382031-3C36-4D8A-803C-DF6F2775FA40}" srcOrd="2" destOrd="0" presId="urn:microsoft.com/office/officeart/2005/8/layout/pList1"/>
    <dgm:cxn modelId="{2728F24A-AFDD-4481-8583-A80D2581A23E}" type="presParOf" srcId="{28382031-3C36-4D8A-803C-DF6F2775FA40}" destId="{2AD392C9-B8D8-453F-8545-46931D171759}" srcOrd="0" destOrd="0" presId="urn:microsoft.com/office/officeart/2005/8/layout/pList1"/>
    <dgm:cxn modelId="{97E727F6-141A-4EA4-9306-5D39223C25B5}" type="presParOf" srcId="{28382031-3C36-4D8A-803C-DF6F2775FA40}" destId="{C8934285-9B74-4D66-B957-177FA27AAE0B}" srcOrd="1" destOrd="0" presId="urn:microsoft.com/office/officeart/2005/8/layout/pList1"/>
    <dgm:cxn modelId="{0C0B6B98-947C-442A-A297-20463E3FB3F9}" type="presParOf" srcId="{531435C2-9C50-48D3-A235-C7576A496E29}" destId="{0BDB6BC8-E9CA-4B2A-A7BB-9CB8F1A152A6}" srcOrd="3" destOrd="0" presId="urn:microsoft.com/office/officeart/2005/8/layout/pList1"/>
    <dgm:cxn modelId="{AF5A0D99-D95A-442A-B987-BB25AE869551}" type="presParOf" srcId="{531435C2-9C50-48D3-A235-C7576A496E29}" destId="{709F04D5-F628-4311-A5FC-EDFBA8D51C7D}" srcOrd="4" destOrd="0" presId="urn:microsoft.com/office/officeart/2005/8/layout/pList1"/>
    <dgm:cxn modelId="{EFBB27F3-2D42-4020-8CC5-2DD1DD7210C0}" type="presParOf" srcId="{709F04D5-F628-4311-A5FC-EDFBA8D51C7D}" destId="{61053F2A-1963-411E-AFEA-B1A4332F3AD4}" srcOrd="0" destOrd="0" presId="urn:microsoft.com/office/officeart/2005/8/layout/pList1"/>
    <dgm:cxn modelId="{E0F554C6-9155-41FF-AD32-515FF35C06B2}" type="presParOf" srcId="{709F04D5-F628-4311-A5FC-EDFBA8D51C7D}" destId="{272AF8BC-B2BF-4AB5-B0BD-DEEF2EA15FFA}" srcOrd="1" destOrd="0" presId="urn:microsoft.com/office/officeart/2005/8/layout/pList1"/>
    <dgm:cxn modelId="{FF77D5A7-983C-4DCA-BEB9-DD438AFC625B}" type="presParOf" srcId="{531435C2-9C50-48D3-A235-C7576A496E29}" destId="{E01F768B-A2F2-4F55-8C63-BC50BFFC3152}" srcOrd="5" destOrd="0" presId="urn:microsoft.com/office/officeart/2005/8/layout/pList1"/>
    <dgm:cxn modelId="{A65AE27B-7DAA-40D9-B6CE-D1B192FC1F03}" type="presParOf" srcId="{531435C2-9C50-48D3-A235-C7576A496E29}" destId="{D94EE381-E80B-45A3-8ABD-AC8579CC4F1D}" srcOrd="6" destOrd="0" presId="urn:microsoft.com/office/officeart/2005/8/layout/pList1"/>
    <dgm:cxn modelId="{797E2D9C-06EB-406D-B32D-9CFCF585A197}" type="presParOf" srcId="{D94EE381-E80B-45A3-8ABD-AC8579CC4F1D}" destId="{E2C0E330-FB31-40CD-AA69-35A9884A8574}" srcOrd="0" destOrd="0" presId="urn:microsoft.com/office/officeart/2005/8/layout/pList1"/>
    <dgm:cxn modelId="{E5A654F8-B419-4ED3-88FA-53E30D0D9BD4}" type="presParOf" srcId="{D94EE381-E80B-45A3-8ABD-AC8579CC4F1D}" destId="{3DE0EA23-7151-4EE0-B41C-8E491279B6E6}" srcOrd="1" destOrd="0" presId="urn:microsoft.com/office/officeart/2005/8/layout/pList1"/>
    <dgm:cxn modelId="{AA5035B0-BB29-4E1B-AB28-D4E5F9F0B68C}" type="presParOf" srcId="{531435C2-9C50-48D3-A235-C7576A496E29}" destId="{B568DF4A-B9C0-4F31-A113-7DBDBB6B7E26}" srcOrd="7" destOrd="0" presId="urn:microsoft.com/office/officeart/2005/8/layout/pList1"/>
    <dgm:cxn modelId="{9C60626A-A4C8-4B8B-B6B6-03ED0C933C33}" type="presParOf" srcId="{531435C2-9C50-48D3-A235-C7576A496E29}" destId="{53230C2A-2723-4D89-B432-816F6DCF63CD}" srcOrd="8" destOrd="0" presId="urn:microsoft.com/office/officeart/2005/8/layout/pList1"/>
    <dgm:cxn modelId="{8926EAFA-E162-4C85-BE46-2DB10AAD9006}" type="presParOf" srcId="{53230C2A-2723-4D89-B432-816F6DCF63CD}" destId="{C8B91CBC-1B51-4B74-972C-A9321AEADF01}" srcOrd="0" destOrd="0" presId="urn:microsoft.com/office/officeart/2005/8/layout/pList1"/>
    <dgm:cxn modelId="{81806ACB-974A-45CE-85A7-EB2D47839462}" type="presParOf" srcId="{53230C2A-2723-4D89-B432-816F6DCF63CD}" destId="{E9162D1A-DFBB-4D7E-9381-58CC9B8EC552}"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BB9034-BFA6-4BD5-A1EF-70139E25EB3B}" type="doc">
      <dgm:prSet loTypeId="urn:microsoft.com/office/officeart/2011/layout/CircleProcess" loCatId="process" qsTypeId="urn:microsoft.com/office/officeart/2005/8/quickstyle/simple1" qsCatId="simple" csTypeId="urn:microsoft.com/office/officeart/2005/8/colors/accent0_1" csCatId="mainScheme" phldr="1"/>
      <dgm:spPr/>
      <dgm:t>
        <a:bodyPr/>
        <a:lstStyle/>
        <a:p>
          <a:endParaRPr lang="en-US"/>
        </a:p>
      </dgm:t>
    </dgm:pt>
    <dgm:pt modelId="{EDF9351C-0611-4A94-BDF9-563AAA1ECD1D}">
      <dgm:prSet phldrT="[Text]"/>
      <dgm:spPr/>
      <dgm:t>
        <a:bodyPr/>
        <a:lstStyle/>
        <a:p>
          <a:r>
            <a:rPr lang="en-US" u="sng" dirty="0"/>
            <a:t>Phase 1</a:t>
          </a:r>
        </a:p>
        <a:p>
          <a:r>
            <a:rPr lang="en-US" dirty="0"/>
            <a:t>- CHSA indicators</a:t>
          </a:r>
        </a:p>
        <a:p>
          <a:r>
            <a:rPr lang="en-US" dirty="0"/>
            <a:t>- Reportable infectious diseases</a:t>
          </a:r>
        </a:p>
        <a:p>
          <a:r>
            <a:rPr lang="en-US" dirty="0"/>
            <a:t>- Annual opioid deaths</a:t>
          </a:r>
        </a:p>
      </dgm:t>
    </dgm:pt>
    <dgm:pt modelId="{BAEB963B-39A6-4582-A69B-2263B3F4F959}" type="parTrans" cxnId="{743B761A-1811-4A51-BBDD-5C794B3EACD8}">
      <dgm:prSet/>
      <dgm:spPr/>
      <dgm:t>
        <a:bodyPr/>
        <a:lstStyle/>
        <a:p>
          <a:endParaRPr lang="en-US"/>
        </a:p>
      </dgm:t>
    </dgm:pt>
    <dgm:pt modelId="{0F3FAF51-5A98-4838-A8DA-C9257B126E42}" type="sibTrans" cxnId="{743B761A-1811-4A51-BBDD-5C794B3EACD8}">
      <dgm:prSet/>
      <dgm:spPr/>
      <dgm:t>
        <a:bodyPr/>
        <a:lstStyle/>
        <a:p>
          <a:endParaRPr lang="en-US"/>
        </a:p>
      </dgm:t>
    </dgm:pt>
    <dgm:pt modelId="{3E59A397-D0C5-4CB7-82B6-740BD6DF81CC}">
      <dgm:prSet phldrT="[Text]"/>
      <dgm:spPr/>
      <dgm:t>
        <a:bodyPr/>
        <a:lstStyle/>
        <a:p>
          <a:r>
            <a:rPr lang="en-US" u="sng" dirty="0"/>
            <a:t>Phase 2</a:t>
          </a:r>
        </a:p>
        <a:p>
          <a:r>
            <a:rPr lang="en-US" dirty="0"/>
            <a:t>- Mortality</a:t>
          </a:r>
        </a:p>
        <a:p>
          <a:r>
            <a:rPr lang="en-US" dirty="0"/>
            <a:t>- Natality</a:t>
          </a:r>
        </a:p>
      </dgm:t>
    </dgm:pt>
    <dgm:pt modelId="{2DDF3242-0D49-4CC2-8F95-FAED1B1D5B34}" type="parTrans" cxnId="{9A695339-6579-4252-83DF-7FDDA41ED9B0}">
      <dgm:prSet/>
      <dgm:spPr/>
      <dgm:t>
        <a:bodyPr/>
        <a:lstStyle/>
        <a:p>
          <a:endParaRPr lang="en-US"/>
        </a:p>
      </dgm:t>
    </dgm:pt>
    <dgm:pt modelId="{6AB75453-B509-44F2-A6A0-2CFF3F405F1B}" type="sibTrans" cxnId="{9A695339-6579-4252-83DF-7FDDA41ED9B0}">
      <dgm:prSet/>
      <dgm:spPr/>
      <dgm:t>
        <a:bodyPr/>
        <a:lstStyle/>
        <a:p>
          <a:endParaRPr lang="en-US"/>
        </a:p>
      </dgm:t>
    </dgm:pt>
    <dgm:pt modelId="{44D56A97-5F33-4954-A2A8-61B369D469B0}">
      <dgm:prSet phldrT="[Text]"/>
      <dgm:spPr/>
      <dgm:t>
        <a:bodyPr/>
        <a:lstStyle/>
        <a:p>
          <a:r>
            <a:rPr lang="en-US" u="sng" dirty="0"/>
            <a:t>Phase 3</a:t>
          </a:r>
        </a:p>
        <a:p>
          <a:r>
            <a:rPr lang="en-US" dirty="0"/>
            <a:t>- Hospitalization</a:t>
          </a:r>
        </a:p>
      </dgm:t>
    </dgm:pt>
    <dgm:pt modelId="{F2114E74-3AAA-4B9D-9F46-06AB3D1417BD}" type="parTrans" cxnId="{D443629E-6FD4-44C5-9D6A-4DD37D1704DD}">
      <dgm:prSet/>
      <dgm:spPr/>
      <dgm:t>
        <a:bodyPr/>
        <a:lstStyle/>
        <a:p>
          <a:endParaRPr lang="en-US"/>
        </a:p>
      </dgm:t>
    </dgm:pt>
    <dgm:pt modelId="{46E3451B-5B17-4E68-983F-1FB2D1CC82F5}" type="sibTrans" cxnId="{D443629E-6FD4-44C5-9D6A-4DD37D1704DD}">
      <dgm:prSet/>
      <dgm:spPr/>
      <dgm:t>
        <a:bodyPr/>
        <a:lstStyle/>
        <a:p>
          <a:endParaRPr lang="en-US"/>
        </a:p>
      </dgm:t>
    </dgm:pt>
    <dgm:pt modelId="{1182609A-4E50-497E-AD1D-C0A303DDF9F7}">
      <dgm:prSet phldrT="[Text]"/>
      <dgm:spPr/>
      <dgm:t>
        <a:bodyPr/>
        <a:lstStyle/>
        <a:p>
          <a:r>
            <a:rPr lang="en-US" u="sng" dirty="0"/>
            <a:t>Phase 4</a:t>
          </a:r>
        </a:p>
        <a:p>
          <a:r>
            <a:rPr lang="en-US" dirty="0"/>
            <a:t>- Cook County Health Survey</a:t>
          </a:r>
        </a:p>
        <a:p>
          <a:r>
            <a:rPr lang="en-US" dirty="0"/>
            <a:t>- Youth Risk Behavior Survey</a:t>
          </a:r>
        </a:p>
        <a:p>
          <a:endParaRPr lang="en-US" dirty="0"/>
        </a:p>
      </dgm:t>
    </dgm:pt>
    <dgm:pt modelId="{6DC21FF4-7948-467B-9196-3E25915BEBD7}" type="parTrans" cxnId="{E5B4CE3F-A363-4E43-86D6-6EDDC3F05B68}">
      <dgm:prSet/>
      <dgm:spPr/>
      <dgm:t>
        <a:bodyPr/>
        <a:lstStyle/>
        <a:p>
          <a:endParaRPr lang="en-US"/>
        </a:p>
      </dgm:t>
    </dgm:pt>
    <dgm:pt modelId="{7A61B22A-79C6-4183-9DE8-FC99795DA754}" type="sibTrans" cxnId="{E5B4CE3F-A363-4E43-86D6-6EDDC3F05B68}">
      <dgm:prSet/>
      <dgm:spPr/>
      <dgm:t>
        <a:bodyPr/>
        <a:lstStyle/>
        <a:p>
          <a:endParaRPr lang="en-US"/>
        </a:p>
      </dgm:t>
    </dgm:pt>
    <dgm:pt modelId="{5A85BBDC-B54D-4059-B8F1-0D76B6A89620}" type="pres">
      <dgm:prSet presAssocID="{13BB9034-BFA6-4BD5-A1EF-70139E25EB3B}" presName="Name0" presStyleCnt="0">
        <dgm:presLayoutVars>
          <dgm:chMax val="11"/>
          <dgm:chPref val="11"/>
          <dgm:dir/>
          <dgm:resizeHandles/>
        </dgm:presLayoutVars>
      </dgm:prSet>
      <dgm:spPr/>
    </dgm:pt>
    <dgm:pt modelId="{1A984A44-6265-43F6-A38B-0769896F6E85}" type="pres">
      <dgm:prSet presAssocID="{1182609A-4E50-497E-AD1D-C0A303DDF9F7}" presName="Accent4" presStyleCnt="0"/>
      <dgm:spPr/>
    </dgm:pt>
    <dgm:pt modelId="{745938C5-D6CD-4CF2-AA36-089F86D87DC4}" type="pres">
      <dgm:prSet presAssocID="{1182609A-4E50-497E-AD1D-C0A303DDF9F7}" presName="Accent" presStyleLbl="node1" presStyleIdx="0" presStyleCnt="4"/>
      <dgm:spPr/>
    </dgm:pt>
    <dgm:pt modelId="{25009305-0372-4110-BA08-560DE33CFE61}" type="pres">
      <dgm:prSet presAssocID="{1182609A-4E50-497E-AD1D-C0A303DDF9F7}" presName="ParentBackground4" presStyleCnt="0"/>
      <dgm:spPr/>
    </dgm:pt>
    <dgm:pt modelId="{9272346E-E3B0-4128-9EDB-A634D81B645F}" type="pres">
      <dgm:prSet presAssocID="{1182609A-4E50-497E-AD1D-C0A303DDF9F7}" presName="ParentBackground" presStyleLbl="fgAcc1" presStyleIdx="0" presStyleCnt="4"/>
      <dgm:spPr/>
    </dgm:pt>
    <dgm:pt modelId="{41067B93-394C-4F81-B908-E395AFAC52D5}" type="pres">
      <dgm:prSet presAssocID="{1182609A-4E50-497E-AD1D-C0A303DDF9F7}" presName="Parent4" presStyleLbl="revTx" presStyleIdx="0" presStyleCnt="0">
        <dgm:presLayoutVars>
          <dgm:chMax val="1"/>
          <dgm:chPref val="1"/>
          <dgm:bulletEnabled val="1"/>
        </dgm:presLayoutVars>
      </dgm:prSet>
      <dgm:spPr/>
    </dgm:pt>
    <dgm:pt modelId="{76967894-9007-413F-A448-FEDBF8E77ED1}" type="pres">
      <dgm:prSet presAssocID="{44D56A97-5F33-4954-A2A8-61B369D469B0}" presName="Accent3" presStyleCnt="0"/>
      <dgm:spPr/>
    </dgm:pt>
    <dgm:pt modelId="{F4D5B2C4-DD82-4B02-A1C1-BD40A9E07BDF}" type="pres">
      <dgm:prSet presAssocID="{44D56A97-5F33-4954-A2A8-61B369D469B0}" presName="Accent" presStyleLbl="node1" presStyleIdx="1" presStyleCnt="4"/>
      <dgm:spPr/>
    </dgm:pt>
    <dgm:pt modelId="{FC8A876B-9FB6-442E-AEEB-B967B7C5E630}" type="pres">
      <dgm:prSet presAssocID="{44D56A97-5F33-4954-A2A8-61B369D469B0}" presName="ParentBackground3" presStyleCnt="0"/>
      <dgm:spPr/>
    </dgm:pt>
    <dgm:pt modelId="{175876F6-06B3-44A6-B107-4BE9A9786097}" type="pres">
      <dgm:prSet presAssocID="{44D56A97-5F33-4954-A2A8-61B369D469B0}" presName="ParentBackground" presStyleLbl="fgAcc1" presStyleIdx="1" presStyleCnt="4"/>
      <dgm:spPr/>
    </dgm:pt>
    <dgm:pt modelId="{2DC67574-53F0-478C-A212-8D1615D5699E}" type="pres">
      <dgm:prSet presAssocID="{44D56A97-5F33-4954-A2A8-61B369D469B0}" presName="Parent3" presStyleLbl="revTx" presStyleIdx="0" presStyleCnt="0">
        <dgm:presLayoutVars>
          <dgm:chMax val="1"/>
          <dgm:chPref val="1"/>
          <dgm:bulletEnabled val="1"/>
        </dgm:presLayoutVars>
      </dgm:prSet>
      <dgm:spPr/>
    </dgm:pt>
    <dgm:pt modelId="{66B66755-8F89-4094-BAAE-98E3B57C61EA}" type="pres">
      <dgm:prSet presAssocID="{3E59A397-D0C5-4CB7-82B6-740BD6DF81CC}" presName="Accent2" presStyleCnt="0"/>
      <dgm:spPr/>
    </dgm:pt>
    <dgm:pt modelId="{9E584B11-F731-4E01-9CDD-D6D10C8B07A6}" type="pres">
      <dgm:prSet presAssocID="{3E59A397-D0C5-4CB7-82B6-740BD6DF81CC}" presName="Accent" presStyleLbl="node1" presStyleIdx="2" presStyleCnt="4"/>
      <dgm:spPr/>
    </dgm:pt>
    <dgm:pt modelId="{6B66F7A6-8356-4BB3-81F1-72E50421508C}" type="pres">
      <dgm:prSet presAssocID="{3E59A397-D0C5-4CB7-82B6-740BD6DF81CC}" presName="ParentBackground2" presStyleCnt="0"/>
      <dgm:spPr/>
    </dgm:pt>
    <dgm:pt modelId="{C64E3A49-B537-4C0C-AA6A-8244EF9317A2}" type="pres">
      <dgm:prSet presAssocID="{3E59A397-D0C5-4CB7-82B6-740BD6DF81CC}" presName="ParentBackground" presStyleLbl="fgAcc1" presStyleIdx="2" presStyleCnt="4"/>
      <dgm:spPr/>
    </dgm:pt>
    <dgm:pt modelId="{F9D2F545-6D2F-4BE1-9687-7AE553100858}" type="pres">
      <dgm:prSet presAssocID="{3E59A397-D0C5-4CB7-82B6-740BD6DF81CC}" presName="Parent2" presStyleLbl="revTx" presStyleIdx="0" presStyleCnt="0">
        <dgm:presLayoutVars>
          <dgm:chMax val="1"/>
          <dgm:chPref val="1"/>
          <dgm:bulletEnabled val="1"/>
        </dgm:presLayoutVars>
      </dgm:prSet>
      <dgm:spPr/>
    </dgm:pt>
    <dgm:pt modelId="{E71A5D35-4641-4E59-AF65-8CD16AC5B2B9}" type="pres">
      <dgm:prSet presAssocID="{EDF9351C-0611-4A94-BDF9-563AAA1ECD1D}" presName="Accent1" presStyleCnt="0"/>
      <dgm:spPr/>
    </dgm:pt>
    <dgm:pt modelId="{2059D8BF-931E-43D8-A3D3-07DB1ED9C807}" type="pres">
      <dgm:prSet presAssocID="{EDF9351C-0611-4A94-BDF9-563AAA1ECD1D}" presName="Accent" presStyleLbl="node1" presStyleIdx="3" presStyleCnt="4"/>
      <dgm:spPr/>
    </dgm:pt>
    <dgm:pt modelId="{1A587948-CBDC-4F70-B5A1-670D939D145B}" type="pres">
      <dgm:prSet presAssocID="{EDF9351C-0611-4A94-BDF9-563AAA1ECD1D}" presName="ParentBackground1" presStyleCnt="0"/>
      <dgm:spPr/>
    </dgm:pt>
    <dgm:pt modelId="{F00BFF5E-41F6-4E10-B8E2-B2C9343EE31D}" type="pres">
      <dgm:prSet presAssocID="{EDF9351C-0611-4A94-BDF9-563AAA1ECD1D}" presName="ParentBackground" presStyleLbl="fgAcc1" presStyleIdx="3" presStyleCnt="4"/>
      <dgm:spPr/>
    </dgm:pt>
    <dgm:pt modelId="{E880A1B6-1033-4B77-B201-AB6400299CB8}" type="pres">
      <dgm:prSet presAssocID="{EDF9351C-0611-4A94-BDF9-563AAA1ECD1D}" presName="Parent1" presStyleLbl="revTx" presStyleIdx="0" presStyleCnt="0">
        <dgm:presLayoutVars>
          <dgm:chMax val="1"/>
          <dgm:chPref val="1"/>
          <dgm:bulletEnabled val="1"/>
        </dgm:presLayoutVars>
      </dgm:prSet>
      <dgm:spPr/>
    </dgm:pt>
  </dgm:ptLst>
  <dgm:cxnLst>
    <dgm:cxn modelId="{39675909-F0C8-4ABF-89FF-34D95AE0CF74}" type="presOf" srcId="{44D56A97-5F33-4954-A2A8-61B369D469B0}" destId="{175876F6-06B3-44A6-B107-4BE9A9786097}" srcOrd="0" destOrd="0" presId="urn:microsoft.com/office/officeart/2011/layout/CircleProcess"/>
    <dgm:cxn modelId="{AE430B0C-FFD0-47A4-8367-0490D332347A}" type="presOf" srcId="{13BB9034-BFA6-4BD5-A1EF-70139E25EB3B}" destId="{5A85BBDC-B54D-4059-B8F1-0D76B6A89620}" srcOrd="0" destOrd="0" presId="urn:microsoft.com/office/officeart/2011/layout/CircleProcess"/>
    <dgm:cxn modelId="{743B761A-1811-4A51-BBDD-5C794B3EACD8}" srcId="{13BB9034-BFA6-4BD5-A1EF-70139E25EB3B}" destId="{EDF9351C-0611-4A94-BDF9-563AAA1ECD1D}" srcOrd="0" destOrd="0" parTransId="{BAEB963B-39A6-4582-A69B-2263B3F4F959}" sibTransId="{0F3FAF51-5A98-4838-A8DA-C9257B126E42}"/>
    <dgm:cxn modelId="{BCE4C622-D1D7-423D-8F44-13BDB6A84B4D}" type="presOf" srcId="{3E59A397-D0C5-4CB7-82B6-740BD6DF81CC}" destId="{C64E3A49-B537-4C0C-AA6A-8244EF9317A2}" srcOrd="0" destOrd="0" presId="urn:microsoft.com/office/officeart/2011/layout/CircleProcess"/>
    <dgm:cxn modelId="{80D8DE2B-9E36-4ADB-91EE-0ECF0D1787D8}" type="presOf" srcId="{1182609A-4E50-497E-AD1D-C0A303DDF9F7}" destId="{9272346E-E3B0-4128-9EDB-A634D81B645F}" srcOrd="0" destOrd="0" presId="urn:microsoft.com/office/officeart/2011/layout/CircleProcess"/>
    <dgm:cxn modelId="{9A695339-6579-4252-83DF-7FDDA41ED9B0}" srcId="{13BB9034-BFA6-4BD5-A1EF-70139E25EB3B}" destId="{3E59A397-D0C5-4CB7-82B6-740BD6DF81CC}" srcOrd="1" destOrd="0" parTransId="{2DDF3242-0D49-4CC2-8F95-FAED1B1D5B34}" sibTransId="{6AB75453-B509-44F2-A6A0-2CFF3F405F1B}"/>
    <dgm:cxn modelId="{E5B4CE3F-A363-4E43-86D6-6EDDC3F05B68}" srcId="{13BB9034-BFA6-4BD5-A1EF-70139E25EB3B}" destId="{1182609A-4E50-497E-AD1D-C0A303DDF9F7}" srcOrd="3" destOrd="0" parTransId="{6DC21FF4-7948-467B-9196-3E25915BEBD7}" sibTransId="{7A61B22A-79C6-4183-9DE8-FC99795DA754}"/>
    <dgm:cxn modelId="{FD458E58-291C-46A5-9631-68C06A878B71}" type="presOf" srcId="{EDF9351C-0611-4A94-BDF9-563AAA1ECD1D}" destId="{F00BFF5E-41F6-4E10-B8E2-B2C9343EE31D}" srcOrd="0" destOrd="0" presId="urn:microsoft.com/office/officeart/2011/layout/CircleProcess"/>
    <dgm:cxn modelId="{42C4C896-E011-4839-9252-007B8AA03F41}" type="presOf" srcId="{EDF9351C-0611-4A94-BDF9-563AAA1ECD1D}" destId="{E880A1B6-1033-4B77-B201-AB6400299CB8}" srcOrd="1" destOrd="0" presId="urn:microsoft.com/office/officeart/2011/layout/CircleProcess"/>
    <dgm:cxn modelId="{06AF4E98-E5FA-440C-8D8F-53BB3EBCBC55}" type="presOf" srcId="{3E59A397-D0C5-4CB7-82B6-740BD6DF81CC}" destId="{F9D2F545-6D2F-4BE1-9687-7AE553100858}" srcOrd="1" destOrd="0" presId="urn:microsoft.com/office/officeart/2011/layout/CircleProcess"/>
    <dgm:cxn modelId="{D443629E-6FD4-44C5-9D6A-4DD37D1704DD}" srcId="{13BB9034-BFA6-4BD5-A1EF-70139E25EB3B}" destId="{44D56A97-5F33-4954-A2A8-61B369D469B0}" srcOrd="2" destOrd="0" parTransId="{F2114E74-3AAA-4B9D-9F46-06AB3D1417BD}" sibTransId="{46E3451B-5B17-4E68-983F-1FB2D1CC82F5}"/>
    <dgm:cxn modelId="{1EF944AE-4F1A-4D90-8873-86BB9CDE2C15}" type="presOf" srcId="{1182609A-4E50-497E-AD1D-C0A303DDF9F7}" destId="{41067B93-394C-4F81-B908-E395AFAC52D5}" srcOrd="1" destOrd="0" presId="urn:microsoft.com/office/officeart/2011/layout/CircleProcess"/>
    <dgm:cxn modelId="{50B8C2CD-F3E0-4AD7-A71F-F4EDDA552B59}" type="presOf" srcId="{44D56A97-5F33-4954-A2A8-61B369D469B0}" destId="{2DC67574-53F0-478C-A212-8D1615D5699E}" srcOrd="1" destOrd="0" presId="urn:microsoft.com/office/officeart/2011/layout/CircleProcess"/>
    <dgm:cxn modelId="{CEAF0B06-91C5-4F28-84C8-58B2CF0F6AFC}" type="presParOf" srcId="{5A85BBDC-B54D-4059-B8F1-0D76B6A89620}" destId="{1A984A44-6265-43F6-A38B-0769896F6E85}" srcOrd="0" destOrd="0" presId="urn:microsoft.com/office/officeart/2011/layout/CircleProcess"/>
    <dgm:cxn modelId="{29F068ED-C0B1-4589-BF44-C072F83DEFAB}" type="presParOf" srcId="{1A984A44-6265-43F6-A38B-0769896F6E85}" destId="{745938C5-D6CD-4CF2-AA36-089F86D87DC4}" srcOrd="0" destOrd="0" presId="urn:microsoft.com/office/officeart/2011/layout/CircleProcess"/>
    <dgm:cxn modelId="{AD682750-9AE6-4BC7-A06E-B5538E98EBB5}" type="presParOf" srcId="{5A85BBDC-B54D-4059-B8F1-0D76B6A89620}" destId="{25009305-0372-4110-BA08-560DE33CFE61}" srcOrd="1" destOrd="0" presId="urn:microsoft.com/office/officeart/2011/layout/CircleProcess"/>
    <dgm:cxn modelId="{AF0CE912-5BB2-4F12-8242-8BB7EB76515B}" type="presParOf" srcId="{25009305-0372-4110-BA08-560DE33CFE61}" destId="{9272346E-E3B0-4128-9EDB-A634D81B645F}" srcOrd="0" destOrd="0" presId="urn:microsoft.com/office/officeart/2011/layout/CircleProcess"/>
    <dgm:cxn modelId="{F3FA5D67-3935-48D7-B5EE-0609B24AAC70}" type="presParOf" srcId="{5A85BBDC-B54D-4059-B8F1-0D76B6A89620}" destId="{41067B93-394C-4F81-B908-E395AFAC52D5}" srcOrd="2" destOrd="0" presId="urn:microsoft.com/office/officeart/2011/layout/CircleProcess"/>
    <dgm:cxn modelId="{84F4BC98-AE3F-4E72-A164-40C994053E88}" type="presParOf" srcId="{5A85BBDC-B54D-4059-B8F1-0D76B6A89620}" destId="{76967894-9007-413F-A448-FEDBF8E77ED1}" srcOrd="3" destOrd="0" presId="urn:microsoft.com/office/officeart/2011/layout/CircleProcess"/>
    <dgm:cxn modelId="{0D42948D-211B-4CDF-9A37-455D0F96FC3E}" type="presParOf" srcId="{76967894-9007-413F-A448-FEDBF8E77ED1}" destId="{F4D5B2C4-DD82-4B02-A1C1-BD40A9E07BDF}" srcOrd="0" destOrd="0" presId="urn:microsoft.com/office/officeart/2011/layout/CircleProcess"/>
    <dgm:cxn modelId="{AF3660AE-108D-480D-9C67-EF5A63757A34}" type="presParOf" srcId="{5A85BBDC-B54D-4059-B8F1-0D76B6A89620}" destId="{FC8A876B-9FB6-442E-AEEB-B967B7C5E630}" srcOrd="4" destOrd="0" presId="urn:microsoft.com/office/officeart/2011/layout/CircleProcess"/>
    <dgm:cxn modelId="{1546DFB2-45FB-4AA3-AFF2-44CBDFCBCE82}" type="presParOf" srcId="{FC8A876B-9FB6-442E-AEEB-B967B7C5E630}" destId="{175876F6-06B3-44A6-B107-4BE9A9786097}" srcOrd="0" destOrd="0" presId="urn:microsoft.com/office/officeart/2011/layout/CircleProcess"/>
    <dgm:cxn modelId="{CBCE10B4-B035-4738-899B-13A5C196B79E}" type="presParOf" srcId="{5A85BBDC-B54D-4059-B8F1-0D76B6A89620}" destId="{2DC67574-53F0-478C-A212-8D1615D5699E}" srcOrd="5" destOrd="0" presId="urn:microsoft.com/office/officeart/2011/layout/CircleProcess"/>
    <dgm:cxn modelId="{AFC2F9D3-E855-435F-BCC3-CF9EF0A18336}" type="presParOf" srcId="{5A85BBDC-B54D-4059-B8F1-0D76B6A89620}" destId="{66B66755-8F89-4094-BAAE-98E3B57C61EA}" srcOrd="6" destOrd="0" presId="urn:microsoft.com/office/officeart/2011/layout/CircleProcess"/>
    <dgm:cxn modelId="{A0A9D5C9-3F4A-4393-8B1B-C6FA5E002F28}" type="presParOf" srcId="{66B66755-8F89-4094-BAAE-98E3B57C61EA}" destId="{9E584B11-F731-4E01-9CDD-D6D10C8B07A6}" srcOrd="0" destOrd="0" presId="urn:microsoft.com/office/officeart/2011/layout/CircleProcess"/>
    <dgm:cxn modelId="{965B6583-39C5-4C1D-8BF2-84E29F05762A}" type="presParOf" srcId="{5A85BBDC-B54D-4059-B8F1-0D76B6A89620}" destId="{6B66F7A6-8356-4BB3-81F1-72E50421508C}" srcOrd="7" destOrd="0" presId="urn:microsoft.com/office/officeart/2011/layout/CircleProcess"/>
    <dgm:cxn modelId="{0847A825-0133-476A-B52B-ABB734827C2C}" type="presParOf" srcId="{6B66F7A6-8356-4BB3-81F1-72E50421508C}" destId="{C64E3A49-B537-4C0C-AA6A-8244EF9317A2}" srcOrd="0" destOrd="0" presId="urn:microsoft.com/office/officeart/2011/layout/CircleProcess"/>
    <dgm:cxn modelId="{2CB9FD6C-91C3-4461-A81A-D8C0B1324E06}" type="presParOf" srcId="{5A85BBDC-B54D-4059-B8F1-0D76B6A89620}" destId="{F9D2F545-6D2F-4BE1-9687-7AE553100858}" srcOrd="8" destOrd="0" presId="urn:microsoft.com/office/officeart/2011/layout/CircleProcess"/>
    <dgm:cxn modelId="{234632FD-123D-4618-8DA1-52A6FE34A400}" type="presParOf" srcId="{5A85BBDC-B54D-4059-B8F1-0D76B6A89620}" destId="{E71A5D35-4641-4E59-AF65-8CD16AC5B2B9}" srcOrd="9" destOrd="0" presId="urn:microsoft.com/office/officeart/2011/layout/CircleProcess"/>
    <dgm:cxn modelId="{91A60C61-34DE-4594-8229-DAF460E152C6}" type="presParOf" srcId="{E71A5D35-4641-4E59-AF65-8CD16AC5B2B9}" destId="{2059D8BF-931E-43D8-A3D3-07DB1ED9C807}" srcOrd="0" destOrd="0" presId="urn:microsoft.com/office/officeart/2011/layout/CircleProcess"/>
    <dgm:cxn modelId="{C9F5CAB4-4994-498A-ADA6-10E9E35981A6}" type="presParOf" srcId="{5A85BBDC-B54D-4059-B8F1-0D76B6A89620}" destId="{1A587948-CBDC-4F70-B5A1-670D939D145B}" srcOrd="10" destOrd="0" presId="urn:microsoft.com/office/officeart/2011/layout/CircleProcess"/>
    <dgm:cxn modelId="{BAE6633E-251A-4223-A060-2EBB90EB2610}" type="presParOf" srcId="{1A587948-CBDC-4F70-B5A1-670D939D145B}" destId="{F00BFF5E-41F6-4E10-B8E2-B2C9343EE31D}" srcOrd="0" destOrd="0" presId="urn:microsoft.com/office/officeart/2011/layout/CircleProcess"/>
    <dgm:cxn modelId="{C16C8470-5DAC-436E-A89E-004D1CB0C522}" type="presParOf" srcId="{5A85BBDC-B54D-4059-B8F1-0D76B6A89620}" destId="{E880A1B6-1033-4B77-B201-AB6400299CB8}" srcOrd="11"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7E99D-B910-4E56-AFD4-E88B480CAF9D}">
      <dsp:nvSpPr>
        <dsp:cNvPr id="0" name=""/>
        <dsp:cNvSpPr/>
      </dsp:nvSpPr>
      <dsp:spPr>
        <a:xfrm>
          <a:off x="5637" y="56348"/>
          <a:ext cx="1945184" cy="1340232"/>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0C15AF-A266-40B6-BD27-F47959ABB47F}">
      <dsp:nvSpPr>
        <dsp:cNvPr id="0" name=""/>
        <dsp:cNvSpPr/>
      </dsp:nvSpPr>
      <dsp:spPr>
        <a:xfrm>
          <a:off x="5637" y="1396580"/>
          <a:ext cx="1945184" cy="721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Health Equity</a:t>
          </a:r>
        </a:p>
      </dsp:txBody>
      <dsp:txXfrm>
        <a:off x="5637" y="1396580"/>
        <a:ext cx="1945184" cy="721663"/>
      </dsp:txXfrm>
    </dsp:sp>
    <dsp:sp modelId="{2AD392C9-B8D8-453F-8545-46931D171759}">
      <dsp:nvSpPr>
        <dsp:cNvPr id="0" name=""/>
        <dsp:cNvSpPr/>
      </dsp:nvSpPr>
      <dsp:spPr>
        <a:xfrm>
          <a:off x="2145422" y="56348"/>
          <a:ext cx="1945184" cy="1340232"/>
        </a:xfrm>
        <a:prstGeom prst="round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934285-9B74-4D66-B957-177FA27AAE0B}">
      <dsp:nvSpPr>
        <dsp:cNvPr id="0" name=""/>
        <dsp:cNvSpPr/>
      </dsp:nvSpPr>
      <dsp:spPr>
        <a:xfrm>
          <a:off x="2145422" y="1396580"/>
          <a:ext cx="1945184" cy="721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Strategic Communication</a:t>
          </a:r>
        </a:p>
      </dsp:txBody>
      <dsp:txXfrm>
        <a:off x="2145422" y="1396580"/>
        <a:ext cx="1945184" cy="721663"/>
      </dsp:txXfrm>
    </dsp:sp>
    <dsp:sp modelId="{61053F2A-1963-411E-AFEA-B1A4332F3AD4}">
      <dsp:nvSpPr>
        <dsp:cNvPr id="0" name=""/>
        <dsp:cNvSpPr/>
      </dsp:nvSpPr>
      <dsp:spPr>
        <a:xfrm>
          <a:off x="4285207" y="56348"/>
          <a:ext cx="1945184" cy="1340232"/>
        </a:xfrm>
        <a:prstGeom prst="round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2AF8BC-B2BF-4AB5-B0BD-DEEF2EA15FFA}">
      <dsp:nvSpPr>
        <dsp:cNvPr id="0" name=""/>
        <dsp:cNvSpPr/>
      </dsp:nvSpPr>
      <dsp:spPr>
        <a:xfrm>
          <a:off x="4285207" y="1396580"/>
          <a:ext cx="1945184" cy="721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Resource Development</a:t>
          </a:r>
        </a:p>
      </dsp:txBody>
      <dsp:txXfrm>
        <a:off x="4285207" y="1396580"/>
        <a:ext cx="1945184" cy="721663"/>
      </dsp:txXfrm>
    </dsp:sp>
    <dsp:sp modelId="{E2C0E330-FB31-40CD-AA69-35A9884A8574}">
      <dsp:nvSpPr>
        <dsp:cNvPr id="0" name=""/>
        <dsp:cNvSpPr/>
      </dsp:nvSpPr>
      <dsp:spPr>
        <a:xfrm>
          <a:off x="6424992" y="56348"/>
          <a:ext cx="1945184" cy="1340232"/>
        </a:xfrm>
        <a:prstGeom prst="round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E0EA23-7151-4EE0-B41C-8E491279B6E6}">
      <dsp:nvSpPr>
        <dsp:cNvPr id="0" name=""/>
        <dsp:cNvSpPr/>
      </dsp:nvSpPr>
      <dsp:spPr>
        <a:xfrm>
          <a:off x="6424992" y="1396580"/>
          <a:ext cx="1945184" cy="721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Data Capacity </a:t>
          </a:r>
        </a:p>
      </dsp:txBody>
      <dsp:txXfrm>
        <a:off x="6424992" y="1396580"/>
        <a:ext cx="1945184" cy="721663"/>
      </dsp:txXfrm>
    </dsp:sp>
    <dsp:sp modelId="{C8B91CBC-1B51-4B74-972C-A9321AEADF01}">
      <dsp:nvSpPr>
        <dsp:cNvPr id="0" name=""/>
        <dsp:cNvSpPr/>
      </dsp:nvSpPr>
      <dsp:spPr>
        <a:xfrm>
          <a:off x="8564777" y="56348"/>
          <a:ext cx="1945184" cy="1340232"/>
        </a:xfrm>
        <a:prstGeom prst="round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62D1A-DFBB-4D7E-9381-58CC9B8EC552}">
      <dsp:nvSpPr>
        <dsp:cNvPr id="0" name=""/>
        <dsp:cNvSpPr/>
      </dsp:nvSpPr>
      <dsp:spPr>
        <a:xfrm>
          <a:off x="8564777" y="1396580"/>
          <a:ext cx="1945184" cy="721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Priority Initiatives</a:t>
          </a:r>
        </a:p>
      </dsp:txBody>
      <dsp:txXfrm>
        <a:off x="8564777" y="1396580"/>
        <a:ext cx="1945184" cy="7216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938C5-D6CD-4CF2-AA36-089F86D87DC4}">
      <dsp:nvSpPr>
        <dsp:cNvPr id="0" name=""/>
        <dsp:cNvSpPr/>
      </dsp:nvSpPr>
      <dsp:spPr>
        <a:xfrm>
          <a:off x="9361857" y="1308609"/>
          <a:ext cx="2801797" cy="2801940"/>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72346E-E3B0-4128-9EDB-A634D81B645F}">
      <dsp:nvSpPr>
        <dsp:cNvPr id="0" name=""/>
        <dsp:cNvSpPr/>
      </dsp:nvSpPr>
      <dsp:spPr>
        <a:xfrm>
          <a:off x="9455571" y="1402023"/>
          <a:ext cx="2615571" cy="2615111"/>
        </a:xfrm>
        <a:prstGeom prst="ellipse">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u="sng" kern="1200" dirty="0"/>
            <a:t>Phase 4</a:t>
          </a:r>
        </a:p>
        <a:p>
          <a:pPr marL="0" lvl="0" indent="0" algn="ctr" defTabSz="800100">
            <a:lnSpc>
              <a:spcPct val="90000"/>
            </a:lnSpc>
            <a:spcBef>
              <a:spcPct val="0"/>
            </a:spcBef>
            <a:spcAft>
              <a:spcPct val="35000"/>
            </a:spcAft>
            <a:buNone/>
          </a:pPr>
          <a:r>
            <a:rPr lang="en-US" sz="1800" kern="1200" dirty="0"/>
            <a:t>- Cook County Health Survey</a:t>
          </a:r>
        </a:p>
        <a:p>
          <a:pPr marL="0" lvl="0" indent="0" algn="ctr" defTabSz="800100">
            <a:lnSpc>
              <a:spcPct val="90000"/>
            </a:lnSpc>
            <a:spcBef>
              <a:spcPct val="0"/>
            </a:spcBef>
            <a:spcAft>
              <a:spcPct val="35000"/>
            </a:spcAft>
            <a:buNone/>
          </a:pPr>
          <a:r>
            <a:rPr lang="en-US" sz="1800" kern="1200" dirty="0"/>
            <a:t>- Youth Risk Behavior Survey</a:t>
          </a:r>
        </a:p>
        <a:p>
          <a:pPr marL="0" lvl="0" indent="0" algn="ctr" defTabSz="800100">
            <a:lnSpc>
              <a:spcPct val="90000"/>
            </a:lnSpc>
            <a:spcBef>
              <a:spcPct val="0"/>
            </a:spcBef>
            <a:spcAft>
              <a:spcPct val="35000"/>
            </a:spcAft>
            <a:buNone/>
          </a:pPr>
          <a:endParaRPr lang="en-US" sz="1800" kern="1200" dirty="0"/>
        </a:p>
      </dsp:txBody>
      <dsp:txXfrm>
        <a:off x="9829224" y="1775681"/>
        <a:ext cx="1868265" cy="1867796"/>
      </dsp:txXfrm>
    </dsp:sp>
    <dsp:sp modelId="{F4D5B2C4-DD82-4B02-A1C1-BD40A9E07BDF}">
      <dsp:nvSpPr>
        <dsp:cNvPr id="0" name=""/>
        <dsp:cNvSpPr/>
      </dsp:nvSpPr>
      <dsp:spPr>
        <a:xfrm rot="2700000">
          <a:off x="6454309" y="1308411"/>
          <a:ext cx="2801843" cy="2801843"/>
        </a:xfrm>
        <a:prstGeom prst="teardrop">
          <a:avLst>
            <a:gd name="adj" fmla="val 10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876F6-06B3-44A6-B107-4BE9A9786097}">
      <dsp:nvSpPr>
        <dsp:cNvPr id="0" name=""/>
        <dsp:cNvSpPr/>
      </dsp:nvSpPr>
      <dsp:spPr>
        <a:xfrm>
          <a:off x="6560060" y="1402023"/>
          <a:ext cx="2615571" cy="2615111"/>
        </a:xfrm>
        <a:prstGeom prst="ellipse">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u="sng" kern="1200" dirty="0"/>
            <a:t>Phase 3</a:t>
          </a:r>
        </a:p>
        <a:p>
          <a:pPr marL="0" lvl="0" indent="0" algn="ctr" defTabSz="800100">
            <a:lnSpc>
              <a:spcPct val="90000"/>
            </a:lnSpc>
            <a:spcBef>
              <a:spcPct val="0"/>
            </a:spcBef>
            <a:spcAft>
              <a:spcPct val="35000"/>
            </a:spcAft>
            <a:buNone/>
          </a:pPr>
          <a:r>
            <a:rPr lang="en-US" sz="1800" kern="1200" dirty="0"/>
            <a:t>- Hospitalization</a:t>
          </a:r>
        </a:p>
      </dsp:txBody>
      <dsp:txXfrm>
        <a:off x="6933713" y="1775681"/>
        <a:ext cx="1868265" cy="1867796"/>
      </dsp:txXfrm>
    </dsp:sp>
    <dsp:sp modelId="{9E584B11-F731-4E01-9CDD-D6D10C8B07A6}">
      <dsp:nvSpPr>
        <dsp:cNvPr id="0" name=""/>
        <dsp:cNvSpPr/>
      </dsp:nvSpPr>
      <dsp:spPr>
        <a:xfrm rot="2700000">
          <a:off x="3570812" y="1308411"/>
          <a:ext cx="2801843" cy="2801843"/>
        </a:xfrm>
        <a:prstGeom prst="teardrop">
          <a:avLst>
            <a:gd name="adj" fmla="val 10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4E3A49-B537-4C0C-AA6A-8244EF9317A2}">
      <dsp:nvSpPr>
        <dsp:cNvPr id="0" name=""/>
        <dsp:cNvSpPr/>
      </dsp:nvSpPr>
      <dsp:spPr>
        <a:xfrm>
          <a:off x="3664549" y="1402023"/>
          <a:ext cx="2615571" cy="2615111"/>
        </a:xfrm>
        <a:prstGeom prst="ellipse">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u="sng" kern="1200" dirty="0"/>
            <a:t>Phase 2</a:t>
          </a:r>
        </a:p>
        <a:p>
          <a:pPr marL="0" lvl="0" indent="0" algn="ctr" defTabSz="800100">
            <a:lnSpc>
              <a:spcPct val="90000"/>
            </a:lnSpc>
            <a:spcBef>
              <a:spcPct val="0"/>
            </a:spcBef>
            <a:spcAft>
              <a:spcPct val="35000"/>
            </a:spcAft>
            <a:buNone/>
          </a:pPr>
          <a:r>
            <a:rPr lang="en-US" sz="1800" kern="1200" dirty="0"/>
            <a:t>- Mortality</a:t>
          </a:r>
        </a:p>
        <a:p>
          <a:pPr marL="0" lvl="0" indent="0" algn="ctr" defTabSz="800100">
            <a:lnSpc>
              <a:spcPct val="90000"/>
            </a:lnSpc>
            <a:spcBef>
              <a:spcPct val="0"/>
            </a:spcBef>
            <a:spcAft>
              <a:spcPct val="35000"/>
            </a:spcAft>
            <a:buNone/>
          </a:pPr>
          <a:r>
            <a:rPr lang="en-US" sz="1800" kern="1200" dirty="0"/>
            <a:t>- Natality</a:t>
          </a:r>
        </a:p>
      </dsp:txBody>
      <dsp:txXfrm>
        <a:off x="4038202" y="1775681"/>
        <a:ext cx="1868265" cy="1867796"/>
      </dsp:txXfrm>
    </dsp:sp>
    <dsp:sp modelId="{2059D8BF-931E-43D8-A3D3-07DB1ED9C807}">
      <dsp:nvSpPr>
        <dsp:cNvPr id="0" name=""/>
        <dsp:cNvSpPr/>
      </dsp:nvSpPr>
      <dsp:spPr>
        <a:xfrm rot="2700000">
          <a:off x="675301" y="1308411"/>
          <a:ext cx="2801843" cy="2801843"/>
        </a:xfrm>
        <a:prstGeom prst="teardrop">
          <a:avLst>
            <a:gd name="adj" fmla="val 10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0BFF5E-41F6-4E10-B8E2-B2C9343EE31D}">
      <dsp:nvSpPr>
        <dsp:cNvPr id="0" name=""/>
        <dsp:cNvSpPr/>
      </dsp:nvSpPr>
      <dsp:spPr>
        <a:xfrm>
          <a:off x="769038" y="1402023"/>
          <a:ext cx="2615571" cy="2615111"/>
        </a:xfrm>
        <a:prstGeom prst="ellipse">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u="sng" kern="1200" dirty="0"/>
            <a:t>Phase 1</a:t>
          </a:r>
        </a:p>
        <a:p>
          <a:pPr marL="0" lvl="0" indent="0" algn="ctr" defTabSz="800100">
            <a:lnSpc>
              <a:spcPct val="90000"/>
            </a:lnSpc>
            <a:spcBef>
              <a:spcPct val="0"/>
            </a:spcBef>
            <a:spcAft>
              <a:spcPct val="35000"/>
            </a:spcAft>
            <a:buNone/>
          </a:pPr>
          <a:r>
            <a:rPr lang="en-US" sz="1800" kern="1200" dirty="0"/>
            <a:t>- CHSA indicators</a:t>
          </a:r>
        </a:p>
        <a:p>
          <a:pPr marL="0" lvl="0" indent="0" algn="ctr" defTabSz="800100">
            <a:lnSpc>
              <a:spcPct val="90000"/>
            </a:lnSpc>
            <a:spcBef>
              <a:spcPct val="0"/>
            </a:spcBef>
            <a:spcAft>
              <a:spcPct val="35000"/>
            </a:spcAft>
            <a:buNone/>
          </a:pPr>
          <a:r>
            <a:rPr lang="en-US" sz="1800" kern="1200" dirty="0"/>
            <a:t>- Reportable infectious diseases</a:t>
          </a:r>
        </a:p>
        <a:p>
          <a:pPr marL="0" lvl="0" indent="0" algn="ctr" defTabSz="800100">
            <a:lnSpc>
              <a:spcPct val="90000"/>
            </a:lnSpc>
            <a:spcBef>
              <a:spcPct val="0"/>
            </a:spcBef>
            <a:spcAft>
              <a:spcPct val="35000"/>
            </a:spcAft>
            <a:buNone/>
          </a:pPr>
          <a:r>
            <a:rPr lang="en-US" sz="1800" kern="1200" dirty="0"/>
            <a:t>- Annual opioid deaths</a:t>
          </a:r>
        </a:p>
      </dsp:txBody>
      <dsp:txXfrm>
        <a:off x="1142691" y="1775681"/>
        <a:ext cx="1868265" cy="1867796"/>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B8D995-C156-487A-AB08-D9B63DFA984E}"/>
              </a:ext>
            </a:extLst>
          </p:cNvPr>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E876F7-1650-4C96-81B3-DE2DAE24E20C}"/>
              </a:ext>
            </a:extLst>
          </p:cNvPr>
          <p:cNvSpPr>
            <a:spLocks noGrp="1"/>
          </p:cNvSpPr>
          <p:nvPr>
            <p:ph type="dt" sz="quarter" idx="1"/>
          </p:nvPr>
        </p:nvSpPr>
        <p:spPr>
          <a:xfrm>
            <a:off x="3970937" y="2"/>
            <a:ext cx="3037840" cy="466435"/>
          </a:xfrm>
          <a:prstGeom prst="rect">
            <a:avLst/>
          </a:prstGeom>
        </p:spPr>
        <p:txBody>
          <a:bodyPr vert="horz" lIns="93166" tIns="46582" rIns="93166" bIns="46582" rtlCol="0"/>
          <a:lstStyle>
            <a:lvl1pPr algn="r">
              <a:defRPr sz="1200"/>
            </a:lvl1pPr>
          </a:lstStyle>
          <a:p>
            <a:fld id="{D73D8B48-657D-44D2-8875-F472F49A5E78}" type="datetimeFigureOut">
              <a:rPr lang="en-US" smtClean="0"/>
              <a:t>4/26/2022</a:t>
            </a:fld>
            <a:endParaRPr lang="en-US" dirty="0"/>
          </a:p>
        </p:txBody>
      </p:sp>
      <p:sp>
        <p:nvSpPr>
          <p:cNvPr id="4" name="Footer Placeholder 3">
            <a:extLst>
              <a:ext uri="{FF2B5EF4-FFF2-40B4-BE49-F238E27FC236}">
                <a16:creationId xmlns:a16="http://schemas.microsoft.com/office/drawing/2014/main" id="{60E42CB9-1248-4455-9096-A592CAE6E421}"/>
              </a:ext>
            </a:extLst>
          </p:cNvPr>
          <p:cNvSpPr>
            <a:spLocks noGrp="1"/>
          </p:cNvSpPr>
          <p:nvPr>
            <p:ph type="ftr" sz="quarter" idx="2"/>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42466A0-D473-46DB-ABBA-626EA60A6EC2}"/>
              </a:ext>
            </a:extLst>
          </p:cNvPr>
          <p:cNvSpPr>
            <a:spLocks noGrp="1"/>
          </p:cNvSpPr>
          <p:nvPr>
            <p:ph type="sldNum" sz="quarter" idx="3"/>
          </p:nvPr>
        </p:nvSpPr>
        <p:spPr>
          <a:xfrm>
            <a:off x="3970937" y="8829967"/>
            <a:ext cx="3037840" cy="466434"/>
          </a:xfrm>
          <a:prstGeom prst="rect">
            <a:avLst/>
          </a:prstGeom>
        </p:spPr>
        <p:txBody>
          <a:bodyPr vert="horz" lIns="93166" tIns="46582" rIns="93166" bIns="46582" rtlCol="0" anchor="b"/>
          <a:lstStyle>
            <a:lvl1pPr algn="r">
              <a:defRPr sz="1200"/>
            </a:lvl1pPr>
          </a:lstStyle>
          <a:p>
            <a:fld id="{1919D442-ED73-444D-9CBD-699E80601FAF}" type="slidenum">
              <a:rPr lang="en-US" smtClean="0"/>
              <a:t>‹#›</a:t>
            </a:fld>
            <a:endParaRPr lang="en-US" dirty="0"/>
          </a:p>
        </p:txBody>
      </p:sp>
    </p:spTree>
    <p:extLst>
      <p:ext uri="{BB962C8B-B14F-4D97-AF65-F5344CB8AC3E}">
        <p14:creationId xmlns:p14="http://schemas.microsoft.com/office/powerpoint/2010/main" val="1175546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dirty="0"/>
          </a:p>
        </p:txBody>
      </p:sp>
      <p:sp>
        <p:nvSpPr>
          <p:cNvPr id="3" name="Date Placeholder 2"/>
          <p:cNvSpPr>
            <a:spLocks noGrp="1"/>
          </p:cNvSpPr>
          <p:nvPr>
            <p:ph type="dt" idx="1"/>
          </p:nvPr>
        </p:nvSpPr>
        <p:spPr>
          <a:xfrm>
            <a:off x="3970937" y="2"/>
            <a:ext cx="3037840" cy="466435"/>
          </a:xfrm>
          <a:prstGeom prst="rect">
            <a:avLst/>
          </a:prstGeom>
        </p:spPr>
        <p:txBody>
          <a:bodyPr vert="horz" lIns="93166" tIns="46582" rIns="93166" bIns="46582" rtlCol="0"/>
          <a:lstStyle>
            <a:lvl1pPr algn="r">
              <a:defRPr sz="1200"/>
            </a:lvl1pPr>
          </a:lstStyle>
          <a:p>
            <a:fld id="{DD14BD18-FE0B-E14C-82DD-406AB6ACAEDB}" type="datetimeFigureOut">
              <a:rPr lang="en-US" smtClean="0"/>
              <a:t>4/26/2022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6" tIns="46582" rIns="93166" bIns="46582" rtlCol="0" anchor="ctr"/>
          <a:lstStyle/>
          <a:p>
            <a:endParaRPr lang="en-US" dirty="0"/>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66" tIns="46582" rIns="93166" bIns="4658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7" y="8829967"/>
            <a:ext cx="3037840" cy="466434"/>
          </a:xfrm>
          <a:prstGeom prst="rect">
            <a:avLst/>
          </a:prstGeom>
        </p:spPr>
        <p:txBody>
          <a:bodyPr vert="horz" lIns="93166" tIns="46582" rIns="93166" bIns="46582" rtlCol="0" anchor="b"/>
          <a:lstStyle>
            <a:lvl1pPr algn="r">
              <a:defRPr sz="1200"/>
            </a:lvl1pPr>
          </a:lstStyle>
          <a:p>
            <a:fld id="{55D387F3-4B50-6449-9F75-FA0BCFBAAE64}" type="slidenum">
              <a:rPr lang="en-US" smtClean="0"/>
              <a:t>‹#›</a:t>
            </a:fld>
            <a:endParaRPr lang="en-US" dirty="0"/>
          </a:p>
        </p:txBody>
      </p:sp>
    </p:spTree>
    <p:extLst>
      <p:ext uri="{BB962C8B-B14F-4D97-AF65-F5344CB8AC3E}">
        <p14:creationId xmlns:p14="http://schemas.microsoft.com/office/powerpoint/2010/main" val="5957382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Next slide</a:t>
            </a:r>
            <a:endParaRPr lang="en-US" dirty="0"/>
          </a:p>
        </p:txBody>
      </p:sp>
      <p:sp>
        <p:nvSpPr>
          <p:cNvPr id="4" name="Slide Number Placeholder 3"/>
          <p:cNvSpPr>
            <a:spLocks noGrp="1"/>
          </p:cNvSpPr>
          <p:nvPr>
            <p:ph type="sldNum" sz="quarter" idx="10"/>
          </p:nvPr>
        </p:nvSpPr>
        <p:spPr/>
        <p:txBody>
          <a:bodyPr/>
          <a:lstStyle/>
          <a:p>
            <a:fld id="{E1D209D8-2081-EE4D-ADE6-5E53B17BEEF5}" type="slidenum">
              <a:rPr lang="en-US" smtClean="0"/>
              <a:t>1</a:t>
            </a:fld>
            <a:endParaRPr lang="en-US"/>
          </a:p>
        </p:txBody>
      </p:sp>
    </p:spTree>
    <p:extLst>
      <p:ext uri="{BB962C8B-B14F-4D97-AF65-F5344CB8AC3E}">
        <p14:creationId xmlns:p14="http://schemas.microsoft.com/office/powerpoint/2010/main" val="1676822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2" eaLnBrk="1" hangingPunct="1">
              <a:lnSpc>
                <a:spcPct val="90000"/>
              </a:lnSpc>
              <a:buFont typeface="Arial" charset="0"/>
              <a:buNone/>
            </a:pPr>
            <a:r>
              <a:rPr lang="en-US" sz="1800" i="1" dirty="0">
                <a:effectLst/>
                <a:latin typeface="Calibri" panose="020F0502020204030204" pitchFamily="34" charset="0"/>
                <a:ea typeface="Calibri" panose="020F0502020204030204" pitchFamily="34" charset="0"/>
              </a:rPr>
              <a:t>Phase one</a:t>
            </a:r>
            <a:r>
              <a:rPr lang="en-US" sz="1800" dirty="0">
                <a:effectLst/>
                <a:latin typeface="Calibri" panose="020F0502020204030204" pitchFamily="34" charset="0"/>
                <a:ea typeface="Calibri" panose="020F0502020204030204" pitchFamily="34" charset="0"/>
              </a:rPr>
              <a:t> in mid-May 2022 (CHSA indicators; limited reportable infectious diseases; annual opioid death and select </a:t>
            </a:r>
            <a:r>
              <a:rPr lang="en-US" sz="1800" dirty="0" err="1">
                <a:effectLst/>
                <a:latin typeface="Calibri" panose="020F0502020204030204" pitchFamily="34" charset="0"/>
                <a:ea typeface="Calibri" panose="020F0502020204030204" pitchFamily="34" charset="0"/>
              </a:rPr>
              <a:t>Metopio</a:t>
            </a:r>
            <a:r>
              <a:rPr lang="en-US" sz="1800" dirty="0">
                <a:effectLst/>
                <a:latin typeface="Calibri" panose="020F0502020204030204" pitchFamily="34" charset="0"/>
                <a:ea typeface="Calibri" panose="020F0502020204030204" pitchFamily="34" charset="0"/>
              </a:rPr>
              <a:t>-curated data). </a:t>
            </a:r>
            <a:r>
              <a:rPr lang="en-US" sz="1800" i="1" dirty="0">
                <a:effectLst/>
                <a:latin typeface="Calibri" panose="020F0502020204030204" pitchFamily="34" charset="0"/>
                <a:ea typeface="Calibri" panose="020F0502020204030204" pitchFamily="34" charset="0"/>
              </a:rPr>
              <a:t>Phase two</a:t>
            </a:r>
            <a:r>
              <a:rPr lang="en-US" sz="1800" dirty="0">
                <a:effectLst/>
                <a:latin typeface="Calibri" panose="020F0502020204030204" pitchFamily="34" charset="0"/>
                <a:ea typeface="Calibri" panose="020F0502020204030204" pitchFamily="34" charset="0"/>
              </a:rPr>
              <a:t> in July 2022 (mortality and natality 2018-2020; and select </a:t>
            </a:r>
            <a:r>
              <a:rPr lang="en-US" sz="1800" dirty="0" err="1">
                <a:effectLst/>
                <a:latin typeface="Calibri" panose="020F0502020204030204" pitchFamily="34" charset="0"/>
                <a:ea typeface="Calibri" panose="020F0502020204030204" pitchFamily="34" charset="0"/>
              </a:rPr>
              <a:t>Metopio</a:t>
            </a:r>
            <a:r>
              <a:rPr lang="en-US" sz="1800" dirty="0">
                <a:effectLst/>
                <a:latin typeface="Calibri" panose="020F0502020204030204" pitchFamily="34" charset="0"/>
                <a:ea typeface="Calibri" panose="020F0502020204030204" pitchFamily="34" charset="0"/>
              </a:rPr>
              <a:t>-curated data); </a:t>
            </a:r>
            <a:r>
              <a:rPr lang="en-US" sz="1800" i="1" dirty="0">
                <a:effectLst/>
                <a:latin typeface="Calibri" panose="020F0502020204030204" pitchFamily="34" charset="0"/>
                <a:ea typeface="Calibri" panose="020F0502020204030204" pitchFamily="34" charset="0"/>
              </a:rPr>
              <a:t>Phase three</a:t>
            </a:r>
            <a:r>
              <a:rPr lang="en-US" sz="1800" dirty="0">
                <a:effectLst/>
                <a:latin typeface="Calibri" panose="020F0502020204030204" pitchFamily="34" charset="0"/>
                <a:ea typeface="Calibri" panose="020F0502020204030204" pitchFamily="34" charset="0"/>
              </a:rPr>
              <a:t> (hospitalization data, 2016-2020; and select </a:t>
            </a:r>
            <a:r>
              <a:rPr lang="en-US" sz="1800" dirty="0" err="1">
                <a:effectLst/>
                <a:latin typeface="Calibri" panose="020F0502020204030204" pitchFamily="34" charset="0"/>
                <a:ea typeface="Calibri" panose="020F0502020204030204" pitchFamily="34" charset="0"/>
              </a:rPr>
              <a:t>Metopio</a:t>
            </a:r>
            <a:r>
              <a:rPr lang="en-US" sz="1800" dirty="0">
                <a:effectLst/>
                <a:latin typeface="Calibri" panose="020F0502020204030204" pitchFamily="34" charset="0"/>
                <a:ea typeface="Calibri" panose="020F0502020204030204" pitchFamily="34" charset="0"/>
              </a:rPr>
              <a:t>-curated data); and </a:t>
            </a:r>
            <a:r>
              <a:rPr lang="en-US" sz="1800" i="1" dirty="0">
                <a:effectLst/>
                <a:latin typeface="Calibri" panose="020F0502020204030204" pitchFamily="34" charset="0"/>
                <a:ea typeface="Calibri" panose="020F0502020204030204" pitchFamily="34" charset="0"/>
              </a:rPr>
              <a:t>Phase four</a:t>
            </a:r>
            <a:r>
              <a:rPr lang="en-US" sz="1800" dirty="0">
                <a:effectLst/>
                <a:latin typeface="Calibri" panose="020F0502020204030204" pitchFamily="34" charset="0"/>
                <a:ea typeface="Calibri" panose="020F0502020204030204" pitchFamily="34" charset="0"/>
              </a:rPr>
              <a:t> (Cook County Health Survey data, 2022; and select </a:t>
            </a:r>
            <a:r>
              <a:rPr lang="en-US" sz="1800" dirty="0" err="1">
                <a:effectLst/>
                <a:latin typeface="Calibri" panose="020F0502020204030204" pitchFamily="34" charset="0"/>
                <a:ea typeface="Calibri" panose="020F0502020204030204" pitchFamily="34" charset="0"/>
              </a:rPr>
              <a:t>Metopio</a:t>
            </a:r>
            <a:r>
              <a:rPr lang="en-US" sz="1800" dirty="0">
                <a:effectLst/>
                <a:latin typeface="Calibri" panose="020F0502020204030204" pitchFamily="34" charset="0"/>
                <a:ea typeface="Calibri" panose="020F0502020204030204" pitchFamily="34" charset="0"/>
              </a:rPr>
              <a:t>-curated data). </a:t>
            </a:r>
            <a:endParaRPr lang="en-US" altLang="en-US" dirty="0">
              <a:highlight>
                <a:srgbClr val="FFFF00"/>
              </a:highlight>
            </a:endParaRPr>
          </a:p>
          <a:p>
            <a:pPr lvl="2" eaLnBrk="1" hangingPunct="1">
              <a:lnSpc>
                <a:spcPct val="90000"/>
              </a:lnSpc>
              <a:buFont typeface="Arial" charset="0"/>
              <a:buNone/>
            </a:pPr>
            <a:endParaRPr lang="en-US" altLang="en-US" dirty="0">
              <a:highlight>
                <a:srgbClr val="FFFF00"/>
              </a:highlight>
            </a:endParaRPr>
          </a:p>
          <a:p>
            <a:pPr lvl="2" eaLnBrk="1" hangingPunct="1">
              <a:lnSpc>
                <a:spcPct val="90000"/>
              </a:lnSpc>
              <a:buFont typeface="Arial" charset="0"/>
              <a:buNone/>
            </a:pPr>
            <a:endParaRPr lang="en-US" altLang="en-US" dirty="0">
              <a:highlight>
                <a:srgbClr val="FFFF00"/>
              </a:highlight>
            </a:endParaRPr>
          </a:p>
          <a:p>
            <a:pPr eaLnBrk="1" hangingPunct="1">
              <a:lnSpc>
                <a:spcPct val="90000"/>
              </a:lnSpc>
            </a:pPr>
            <a:endParaRPr lang="en-US" altLang="en-US" dirty="0">
              <a:highlight>
                <a:srgbClr val="FFFF00"/>
              </a:highlight>
            </a:endParaRPr>
          </a:p>
          <a:p>
            <a:pPr eaLnBrk="1" hangingPunct="1"/>
            <a:r>
              <a:rPr lang="en-US" altLang="en-US" dirty="0"/>
              <a:t>Technical Assessment</a:t>
            </a:r>
          </a:p>
          <a:p>
            <a:pPr eaLnBrk="1" hangingPunct="1"/>
            <a:r>
              <a:rPr lang="en-US" altLang="en-US" dirty="0"/>
              <a:t>Development</a:t>
            </a:r>
          </a:p>
          <a:p>
            <a:pPr eaLnBrk="1" hangingPunct="1"/>
            <a:r>
              <a:rPr lang="en-US" altLang="en-US" dirty="0"/>
              <a:t>Data Management</a:t>
            </a:r>
          </a:p>
          <a:p>
            <a:pPr eaLnBrk="1" hangingPunct="1"/>
            <a:endParaRPr lang="en-US" altLang="en-US" dirty="0"/>
          </a:p>
          <a:p>
            <a:pPr eaLnBrk="1" hangingPunct="1"/>
            <a:r>
              <a:rPr lang="en-US" altLang="en-US" dirty="0"/>
              <a:t>Health Atlas Technical Assessment activities support research and engagement, including interviews with staff, stakeholders, and super users, as well as server costs and systems administration costs.  Health Atlas Development activities requests funds to support engineering activities responsible for developing Atlas Indicators, Data taxonomy and organization, Pages for places, Pages for topics, Free-explore maps, Free-explore charts, Analytics tools, Search, Download, Account management, and API. These funds also cover Testing and Feedback costs, and staged for release the core site with functionality listed above.  Health Atlas Data Management funds cover the costs of data assessment and management activities, including data preparation, formatting, uploads and analysis of all relevant CCDPH data, Healthy Cook County survey data and data developed or curated by the PHAME Center. </a:t>
            </a:r>
          </a:p>
          <a:p>
            <a:pPr eaLnBrk="1" hangingPunct="1"/>
            <a:endParaRPr lang="en-US" altLang="en-US" dirty="0"/>
          </a:p>
          <a:p>
            <a:pPr eaLnBrk="1" hangingPunct="1"/>
            <a:endParaRPr lang="en-US" altLang="en-US" dirty="0"/>
          </a:p>
        </p:txBody>
      </p:sp>
    </p:spTree>
    <p:extLst>
      <p:ext uri="{BB962C8B-B14F-4D97-AF65-F5344CB8AC3E}">
        <p14:creationId xmlns:p14="http://schemas.microsoft.com/office/powerpoint/2010/main" val="394747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D387F3-4B50-6449-9F75-FA0BCFBAA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797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Capacity: Increase CCDPH’s capability to leverage data to drive, inform, evaluate, &amp; promote CCDPH’s work &amp; to better inform, support, &amp; respond to the needs of key stakeholders &amp; the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4</a:t>
            </a:fld>
            <a:endParaRPr lang="en-US" dirty="0"/>
          </a:p>
        </p:txBody>
      </p:sp>
    </p:spTree>
    <p:extLst>
      <p:ext uri="{BB962C8B-B14F-4D97-AF65-F5344CB8AC3E}">
        <p14:creationId xmlns:p14="http://schemas.microsoft.com/office/powerpoint/2010/main" val="200362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Capacity: Increase CCDPH’s capability to leverage data to drive, inform, evaluate, &amp; promote CCDPH’s work &amp; to better inform, support, &amp; respond to the needs of key stakeholders &amp; the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5</a:t>
            </a:fld>
            <a:endParaRPr lang="en-US" dirty="0"/>
          </a:p>
        </p:txBody>
      </p:sp>
    </p:spTree>
    <p:extLst>
      <p:ext uri="{BB962C8B-B14F-4D97-AF65-F5344CB8AC3E}">
        <p14:creationId xmlns:p14="http://schemas.microsoft.com/office/powerpoint/2010/main" val="1391881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erriweather"/>
              </a:rPr>
              <a:t>CCDPH is one of 107 grant recipients. </a:t>
            </a:r>
          </a:p>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6</a:t>
            </a:fld>
            <a:endParaRPr lang="en-US" dirty="0"/>
          </a:p>
        </p:txBody>
      </p:sp>
    </p:spTree>
    <p:extLst>
      <p:ext uri="{BB962C8B-B14F-4D97-AF65-F5344CB8AC3E}">
        <p14:creationId xmlns:p14="http://schemas.microsoft.com/office/powerpoint/2010/main" val="1644199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Capacity: Increase CCDPH’s capability to leverage data to drive, inform, evaluate, &amp; promote CCDPH’s work &amp; to better inform, support, &amp; respond to the needs of key stakeholders &amp; the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7</a:t>
            </a:fld>
            <a:endParaRPr lang="en-US" dirty="0"/>
          </a:p>
        </p:txBody>
      </p:sp>
    </p:spTree>
    <p:extLst>
      <p:ext uri="{BB962C8B-B14F-4D97-AF65-F5344CB8AC3E}">
        <p14:creationId xmlns:p14="http://schemas.microsoft.com/office/powerpoint/2010/main" val="426691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000000"/>
                </a:solidFill>
                <a:effectLst/>
                <a:latin typeface="Calibri" panose="020F0502020204030204" pitchFamily="34" charset="0"/>
              </a:rPr>
              <a:t>The Cook County Health Atlas will be an interactive tool populated by public health hospitalization, emergent care, and vital statistics data, US Census and American Community Survey data and our two primary data sources that include the Suburban Cook County Health Survey, as well as the SCC Youth Risk Behavioral Survey. The goal of this collaboration with the University of Illinois Chicago School of Public Health, </a:t>
            </a:r>
            <a:r>
              <a:rPr lang="en-US" b="0" i="0" dirty="0" err="1">
                <a:solidFill>
                  <a:srgbClr val="000000"/>
                </a:solidFill>
                <a:effectLst/>
                <a:latin typeface="Calibri" panose="020F0502020204030204" pitchFamily="34" charset="0"/>
              </a:rPr>
              <a:t>Metopio</a:t>
            </a:r>
            <a:r>
              <a:rPr lang="en-US" b="0" i="0" dirty="0">
                <a:solidFill>
                  <a:srgbClr val="000000"/>
                </a:solidFill>
                <a:effectLst/>
                <a:latin typeface="Calibri" panose="020F0502020204030204" pitchFamily="34" charset="0"/>
              </a:rPr>
              <a:t>, and CCDPH is to better understand the health of residents within Suburban Cook County. Information that will be provided on the Health Atlas will help to identify health concerns across each of the 126 municipalities within Suburban Cook County as well as to identify and provide tools for exploring and communicating environmental, neighborhood and other social determinants of health.</a:t>
            </a:r>
            <a:endParaRPr lang="en-US" sz="1200" b="0" i="0" dirty="0">
              <a:solidFill>
                <a:srgbClr val="000000"/>
              </a:solidFill>
              <a:effectLst/>
              <a:latin typeface="Calibri" panose="020F0502020204030204" pitchFamily="34" charset="0"/>
            </a:endParaRPr>
          </a:p>
          <a:p>
            <a:pPr algn="l" rtl="0" fontAlgn="base"/>
            <a:endParaRPr lang="en-US" sz="1200" b="0" i="0" dirty="0">
              <a:solidFill>
                <a:srgbClr val="000000"/>
              </a:solidFill>
              <a:effectLst/>
              <a:latin typeface="Calibri" panose="020F0502020204030204" pitchFamily="34" charset="0"/>
            </a:endParaRPr>
          </a:p>
          <a:p>
            <a:pPr algn="l" rtl="0" fontAlgn="base"/>
            <a:r>
              <a:rPr lang="en-US" sz="1200" b="0" i="0" dirty="0">
                <a:solidFill>
                  <a:srgbClr val="000000"/>
                </a:solidFill>
                <a:effectLst/>
                <a:latin typeface="Calibri" panose="020F0502020204030204" pitchFamily="34" charset="0"/>
              </a:rPr>
              <a:t>There are several phases with this project: first, is the exploration and discovery phase which is intended to assist with the development of indicators and measures; second, identifying geospatial units of analysis such as census tract, suburban Cook County, CCDPH public health districts, Commissioner districts, etc.; third, identifying the geospatial layer of each Public Health data source; fourth, using a descriptive statistic framework CCDPH Epi unit will calculate the rates, percentages, proportions, and provide count data for measures and indicators at various geospatial layers; fifth, primary data collection of healthy and risky behaviors,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Calibri" panose="020F0502020204030204" pitchFamily="34" charset="0"/>
              </a:rPr>
              <a:t>The remainder of this document provides additional information concerning the project’s scope of work including a timeline and descriptions of deliverables to ensure successful implementation of the work plan and achievement of the project’s targets and goals. The time period to be covered by this scope of work beginning January 1, 2022 through December 31, 2023.  </a:t>
            </a:r>
            <a:endParaRPr lang="en-US" b="0" i="0" dirty="0">
              <a:solidFill>
                <a:srgbClr val="000000"/>
              </a:solidFill>
              <a:effectLst/>
              <a:latin typeface="Segoe UI" panose="020B0502040204020203" pitchFamily="34" charset="0"/>
            </a:endParaRPr>
          </a:p>
          <a:p>
            <a:pPr algn="l" rtl="0" fontAlgn="base"/>
            <a:r>
              <a:rPr lang="en-US" sz="1200" b="0" i="1" dirty="0">
                <a:solidFill>
                  <a:srgbClr val="000000"/>
                </a:solidFill>
                <a:effectLst/>
                <a:latin typeface="Calibri" panose="020F0502020204030204" pitchFamily="34" charset="0"/>
              </a:rPr>
              <a:t>This effort will coordinate activities and leverage resources with other ongoing projects including: a year-long data science team training (DSTT) program CCDPH’s epidemiology and communicable disease units were awarded by the Council of State and Territorial Epidemiologists (CSTE) and Suburban Cook County Health Atlas design and deployment project.</a:t>
            </a:r>
            <a:r>
              <a:rPr lang="en-US" sz="12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6">
                  <a:lumMod val="10000"/>
                </a:schemeClr>
              </a:solidFill>
              <a:latin typeface="Georgia" panose="02040502050405020303" pitchFamily="18" charset="0"/>
            </a:endParaRPr>
          </a:p>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8</a:t>
            </a:fld>
            <a:endParaRPr lang="en-US" dirty="0"/>
          </a:p>
        </p:txBody>
      </p:sp>
    </p:spTree>
    <p:extLst>
      <p:ext uri="{BB962C8B-B14F-4D97-AF65-F5344CB8AC3E}">
        <p14:creationId xmlns:p14="http://schemas.microsoft.com/office/powerpoint/2010/main" val="2937064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Metopio</a:t>
            </a:r>
            <a:r>
              <a:rPr lang="en-US" dirty="0"/>
              <a:t> offers x number of topics (i.e., indicators) across x categories drawing from 92 data sources. </a:t>
            </a:r>
          </a:p>
        </p:txBody>
      </p:sp>
      <p:sp>
        <p:nvSpPr>
          <p:cNvPr id="4" name="Slide Number Placeholder 3"/>
          <p:cNvSpPr>
            <a:spLocks noGrp="1"/>
          </p:cNvSpPr>
          <p:nvPr>
            <p:ph type="sldNum" sz="quarter" idx="5"/>
          </p:nvPr>
        </p:nvSpPr>
        <p:spPr/>
        <p:txBody>
          <a:bodyPr/>
          <a:lstStyle/>
          <a:p>
            <a:fld id="{55D387F3-4B50-6449-9F75-FA0BCFBAAE64}" type="slidenum">
              <a:rPr lang="en-US" smtClean="0"/>
              <a:t>9</a:t>
            </a:fld>
            <a:endParaRPr lang="en-US" dirty="0"/>
          </a:p>
        </p:txBody>
      </p:sp>
    </p:spTree>
    <p:extLst>
      <p:ext uri="{BB962C8B-B14F-4D97-AF65-F5344CB8AC3E}">
        <p14:creationId xmlns:p14="http://schemas.microsoft.com/office/powerpoint/2010/main" val="610516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erriweather"/>
              </a:rPr>
              <a:t>CCDPH is one of 107 grant recipients. </a:t>
            </a:r>
          </a:p>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10</a:t>
            </a:fld>
            <a:endParaRPr lang="en-US" dirty="0"/>
          </a:p>
        </p:txBody>
      </p:sp>
    </p:spTree>
    <p:extLst>
      <p:ext uri="{BB962C8B-B14F-4D97-AF65-F5344CB8AC3E}">
        <p14:creationId xmlns:p14="http://schemas.microsoft.com/office/powerpoint/2010/main" val="3499779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24572" y="2290398"/>
            <a:ext cx="4342856" cy="1219565"/>
          </a:xfrm>
        </p:spPr>
        <p:txBody>
          <a:bodyPr anchor="b"/>
          <a:lstStyle>
            <a:lvl1pPr algn="ctr">
              <a:defRPr sz="8000"/>
            </a:lvl1pPr>
          </a:lstStyle>
          <a:p>
            <a:r>
              <a:rPr lang="en-US" dirty="0"/>
              <a:t>Main Title</a:t>
            </a:r>
          </a:p>
        </p:txBody>
      </p:sp>
      <p:sp>
        <p:nvSpPr>
          <p:cNvPr id="3" name="Subtitle 2"/>
          <p:cNvSpPr>
            <a:spLocks noGrp="1"/>
          </p:cNvSpPr>
          <p:nvPr>
            <p:ph type="subTitle" idx="1" hasCustomPrompt="1"/>
          </p:nvPr>
        </p:nvSpPr>
        <p:spPr>
          <a:xfrm>
            <a:off x="1303867" y="3602038"/>
            <a:ext cx="9584266" cy="599588"/>
          </a:xfrm>
        </p:spPr>
        <p:txBody>
          <a:bodyPr vert="horz" wrap="square" lIns="91440" tIns="45720" rIns="91440" bIns="45720" rtlCol="0">
            <a:spAutoFit/>
          </a:bodyPr>
          <a:lstStyle>
            <a:lvl1pPr marL="0" indent="0" algn="ctr">
              <a:buNone/>
              <a:defRPr lang="en-US" sz="3600" dirty="0">
                <a:solidFill>
                  <a:srgbClr val="21B6C1"/>
                </a:solidFill>
                <a:latin typeface="brandon_grotesquebold" panose="020B0604020202020204" charset="0"/>
              </a:defRPr>
            </a:lvl1pPr>
          </a:lstStyle>
          <a:p>
            <a:pPr lvl="0"/>
            <a:r>
              <a:rPr lang="en-US" dirty="0"/>
              <a:t>Subtitles</a:t>
            </a:r>
          </a:p>
        </p:txBody>
      </p:sp>
      <p:sp>
        <p:nvSpPr>
          <p:cNvPr id="4" name="Date Placeholder 3"/>
          <p:cNvSpPr>
            <a:spLocks noGrp="1"/>
          </p:cNvSpPr>
          <p:nvPr>
            <p:ph type="dt" sz="half" idx="10"/>
          </p:nvPr>
        </p:nvSpPr>
        <p:spPr/>
        <p:txBody>
          <a:bodyPr/>
          <a:lstStyle/>
          <a:p>
            <a:fld id="{89C42E98-4098-476D-9833-F58CE30DB6F9}" type="datetimeFigureOut">
              <a:rPr lang="en-US" smtClean="0"/>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521D8-0276-7043-A50F-48E286C59F7E}" type="slidenum">
              <a:rPr lang="en-US" smtClean="0"/>
              <a:pPr/>
              <a:t>‹#›</a:t>
            </a:fld>
            <a:endParaRPr lang="en-US" dirty="0"/>
          </a:p>
        </p:txBody>
      </p:sp>
    </p:spTree>
    <p:extLst>
      <p:ext uri="{BB962C8B-B14F-4D97-AF65-F5344CB8AC3E}">
        <p14:creationId xmlns:p14="http://schemas.microsoft.com/office/powerpoint/2010/main" val="251626041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duct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4095" y="1480458"/>
            <a:ext cx="10576077" cy="4463142"/>
          </a:xfrm>
        </p:spPr>
        <p:txBody>
          <a:bodyPr anchor="ctr" anchorCtr="0">
            <a:normAutofit/>
          </a:bodyPr>
          <a:lstStyle>
            <a:lvl1pPr marL="0" indent="0" algn="ctr">
              <a:buNone/>
              <a:defRPr sz="4000" cap="none" baseline="0">
                <a:solidFill>
                  <a:schemeClr val="accent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4060238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duct title w 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3882572"/>
            <a:ext cx="10972800" cy="2061029"/>
          </a:xfrm>
        </p:spPr>
        <p:txBody>
          <a:bodyPr anchor="t" anchorCtr="0">
            <a:normAutofit/>
          </a:bodyPr>
          <a:lstStyle>
            <a:lvl1pPr marL="0" indent="0" algn="ctr">
              <a:buNone/>
              <a:defRPr sz="3600" cap="all"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3"/>
          </p:nvPr>
        </p:nvSpPr>
        <p:spPr>
          <a:xfrm>
            <a:off x="609600" y="1219200"/>
            <a:ext cx="10972800" cy="2489200"/>
          </a:xfrm>
        </p:spPr>
        <p:txBody>
          <a:bodyPr anchor="b" anchorCtr="0">
            <a:normAutofit/>
          </a:bodyPr>
          <a:lstStyle>
            <a:lvl1pPr marL="0" indent="0" algn="ctr">
              <a:buFontTx/>
              <a:buNone/>
              <a:defRPr sz="4400" baseline="0">
                <a:solidFill>
                  <a:schemeClr val="accent6"/>
                </a:solidFill>
                <a:latin typeface="+mj-lt"/>
              </a:defRPr>
            </a:lvl1pPr>
            <a:lvl2pPr marL="457200" indent="0" algn="ctr">
              <a:buFontTx/>
              <a:buNone/>
              <a:defRPr baseline="0">
                <a:solidFill>
                  <a:schemeClr val="accent6"/>
                </a:solidFill>
                <a:latin typeface="+mj-lt"/>
              </a:defRPr>
            </a:lvl2pPr>
            <a:lvl3pPr marL="914400" indent="0" algn="ctr">
              <a:buFontTx/>
              <a:buNone/>
              <a:defRPr baseline="0">
                <a:solidFill>
                  <a:schemeClr val="accent6"/>
                </a:solidFill>
                <a:latin typeface="+mj-lt"/>
              </a:defRPr>
            </a:lvl3pPr>
            <a:lvl4pPr marL="1371600" indent="0" algn="ctr">
              <a:buFontTx/>
              <a:buNone/>
              <a:defRPr baseline="0">
                <a:solidFill>
                  <a:schemeClr val="accent6"/>
                </a:solidFill>
                <a:latin typeface="+mj-lt"/>
              </a:defRPr>
            </a:lvl4pPr>
            <a:lvl5pPr marL="1828800" indent="0" algn="ctr">
              <a:buFontTx/>
              <a:buNone/>
              <a:defRPr baseline="0">
                <a:solidFill>
                  <a:schemeClr val="accent6"/>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3764922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actsheet product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1647372"/>
            <a:ext cx="10972800" cy="1400629"/>
          </a:xfrm>
        </p:spPr>
        <p:txBody>
          <a:bodyPr anchor="b" anchorCtr="0">
            <a:normAutofit/>
          </a:bodyPr>
          <a:lstStyle>
            <a:lvl1pPr marL="0" indent="0" algn="ctr">
              <a:buNone/>
              <a:defRPr sz="3600" cap="all"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3"/>
          </p:nvPr>
        </p:nvSpPr>
        <p:spPr>
          <a:xfrm>
            <a:off x="609600" y="3258457"/>
            <a:ext cx="10972800" cy="2786744"/>
          </a:xfrm>
        </p:spPr>
        <p:txBody>
          <a:bodyPr anchor="t" anchorCtr="0">
            <a:normAutofit/>
          </a:bodyPr>
          <a:lstStyle>
            <a:lvl1pPr marL="0" indent="0" algn="ctr">
              <a:buFontTx/>
              <a:buNone/>
              <a:defRPr sz="4400" baseline="0">
                <a:solidFill>
                  <a:schemeClr val="accent6"/>
                </a:solidFill>
                <a:latin typeface="+mj-lt"/>
              </a:defRPr>
            </a:lvl1pPr>
            <a:lvl2pPr marL="457200" indent="0" algn="ctr">
              <a:buFontTx/>
              <a:buNone/>
              <a:defRPr baseline="0">
                <a:solidFill>
                  <a:schemeClr val="accent6"/>
                </a:solidFill>
                <a:latin typeface="+mj-lt"/>
              </a:defRPr>
            </a:lvl2pPr>
            <a:lvl3pPr marL="914400" indent="0" algn="ctr">
              <a:buFontTx/>
              <a:buNone/>
              <a:defRPr baseline="0">
                <a:solidFill>
                  <a:schemeClr val="accent6"/>
                </a:solidFill>
                <a:latin typeface="+mj-lt"/>
              </a:defRPr>
            </a:lvl3pPr>
            <a:lvl4pPr marL="1371600" indent="0" algn="ctr">
              <a:buFontTx/>
              <a:buNone/>
              <a:defRPr baseline="0">
                <a:solidFill>
                  <a:schemeClr val="accent6"/>
                </a:solidFill>
                <a:latin typeface="+mj-lt"/>
              </a:defRPr>
            </a:lvl4pPr>
            <a:lvl5pPr marL="1828800" indent="0" algn="ctr">
              <a:buFontTx/>
              <a:buNone/>
              <a:defRPr baseline="0">
                <a:solidFill>
                  <a:schemeClr val="accent6"/>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31489014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4095" y="1480458"/>
            <a:ext cx="10576077" cy="4463142"/>
          </a:xfrm>
        </p:spPr>
        <p:txBody>
          <a:bodyPr anchor="ctr" anchorCtr="0">
            <a:normAutofit/>
          </a:bodyPr>
          <a:lstStyle>
            <a:lvl1pPr marL="0" indent="0" algn="ctr">
              <a:buNone/>
              <a:defRPr sz="4000" cap="all" baseline="0">
                <a:solidFill>
                  <a:srgbClr val="00407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2981330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587220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w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1021297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00407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692359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010229"/>
            <a:ext cx="5384800" cy="41159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010229"/>
            <a:ext cx="5384800" cy="41159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3152389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solidFill>
                  <a:srgbClr val="0077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rgbClr val="0077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9" name="Slide Number Placeholder 8"/>
          <p:cNvSpPr>
            <a:spLocks noGrp="1"/>
          </p:cNvSpPr>
          <p:nvPr>
            <p:ph type="sldNum" sz="quarter" idx="12"/>
          </p:nvPr>
        </p:nvSpPr>
        <p:spPr/>
        <p:txBody>
          <a:bodyPr/>
          <a:lstStyle/>
          <a:p>
            <a:fld id="{33FE9A43-5DDE-E643-974E-97AF5E266401}" type="slidenum">
              <a:rPr lang="en-US" smtClean="0"/>
              <a:t>‹#›</a:t>
            </a:fld>
            <a:endParaRPr lang="en-US"/>
          </a:p>
        </p:txBody>
      </p:sp>
      <p:sp>
        <p:nvSpPr>
          <p:cNvPr id="10" name="Text Placeholder 7"/>
          <p:cNvSpPr>
            <a:spLocks noGrp="1"/>
          </p:cNvSpPr>
          <p:nvPr>
            <p:ph type="body" sz="quarter" idx="13"/>
          </p:nvPr>
        </p:nvSpPr>
        <p:spPr>
          <a:xfrm>
            <a:off x="609599" y="1"/>
            <a:ext cx="9826271" cy="798513"/>
          </a:xfrm>
        </p:spPr>
        <p:txBody>
          <a:bodyPr wrap="none" lIns="0" tIns="0" rIns="0" bIns="0" anchor="ctr" anchorCtr="0">
            <a:noAutofit/>
          </a:bodyPr>
          <a:lstStyle>
            <a:lvl1pPr marL="0" indent="0">
              <a:buFontTx/>
              <a:buNone/>
              <a:defRPr sz="2400" cap="all">
                <a:solidFill>
                  <a:schemeClr val="accent5">
                    <a:lumMod val="40000"/>
                    <a:lumOff val="60000"/>
                  </a:schemeClr>
                </a:solidFill>
              </a:defRPr>
            </a:lvl1pPr>
          </a:lstStyle>
          <a:p>
            <a:pPr lvl="0"/>
            <a:r>
              <a:rPr lang="en-US" dirty="0"/>
              <a:t>Click to edit Master text styles</a:t>
            </a:r>
          </a:p>
        </p:txBody>
      </p:sp>
    </p:spTree>
    <p:extLst>
      <p:ext uri="{BB962C8B-B14F-4D97-AF65-F5344CB8AC3E}">
        <p14:creationId xmlns:p14="http://schemas.microsoft.com/office/powerpoint/2010/main" val="12820094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3990215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5807"/>
            <a:ext cx="2472152" cy="712311"/>
          </a:xfrm>
        </p:spPr>
        <p:txBody>
          <a:bodyPr vert="horz" wrap="none" lIns="91440" tIns="45720" rIns="91440" bIns="45720" rtlCol="0" anchor="ctr">
            <a:spAutoFit/>
          </a:bodyPr>
          <a:lstStyle>
            <a:lvl1pPr>
              <a:defRPr lang="en-US" b="0" i="0" dirty="0">
                <a:solidFill>
                  <a:srgbClr val="0C2340"/>
                </a:solidFill>
                <a:latin typeface="brandon_grotesquebold" panose="02000803000000000000" pitchFamily="2" charset="0"/>
              </a:defRPr>
            </a:lvl1pPr>
          </a:lstStyle>
          <a:p>
            <a:pPr lvl="0"/>
            <a:r>
              <a:rPr lang="en-US" dirty="0"/>
              <a:t>Main Title</a:t>
            </a:r>
          </a:p>
        </p:txBody>
      </p:sp>
      <p:sp>
        <p:nvSpPr>
          <p:cNvPr id="3" name="Content Placeholder 2"/>
          <p:cNvSpPr>
            <a:spLocks noGrp="1"/>
          </p:cNvSpPr>
          <p:nvPr>
            <p:ph idx="1" hasCustomPrompt="1"/>
          </p:nvPr>
        </p:nvSpPr>
        <p:spPr>
          <a:xfrm>
            <a:off x="838200" y="1699681"/>
            <a:ext cx="10515600" cy="627351"/>
          </a:xfrm>
        </p:spPr>
        <p:txBody>
          <a:bodyPr vert="horz" lIns="91440" tIns="45720" rIns="91440" bIns="45720" rtlCol="0">
            <a:spAutoFit/>
          </a:bodyPr>
          <a:lstStyle>
            <a:lvl1pPr>
              <a:defRPr lang="en-US" sz="1800" b="0" i="0" dirty="0" smtClean="0">
                <a:latin typeface="Georgia" panose="02040502050405020303" pitchFamily="18" charset="0"/>
              </a:defRPr>
            </a:lvl1pPr>
            <a:lvl2pPr>
              <a:defRPr lang="en-US" sz="1600" b="0" i="0" baseline="0" dirty="0">
                <a:latin typeface="Georgia" panose="02040502050405020303" pitchFamily="18" charset="0"/>
              </a:defRPr>
            </a:lvl2pPr>
          </a:lstStyle>
          <a:p>
            <a:pPr marL="0" lvl="0" indent="0">
              <a:buFontTx/>
              <a:buNone/>
            </a:pPr>
            <a:r>
              <a:rPr lang="en-US" dirty="0"/>
              <a:t>Edit Master text styles</a:t>
            </a:r>
          </a:p>
          <a:p>
            <a:pPr lvl="1">
              <a:buClr>
                <a:srgbClr val="21B6C1"/>
              </a:buClr>
            </a:pPr>
            <a:r>
              <a:rPr lang="en-US" dirty="0"/>
              <a:t>Second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521D8-0276-7043-A50F-48E286C59F7E}" type="slidenum">
              <a:rPr lang="en-US" smtClean="0"/>
              <a:pPr/>
              <a:t>‹#›</a:t>
            </a:fld>
            <a:endParaRPr lang="en-US" dirty="0"/>
          </a:p>
        </p:txBody>
      </p:sp>
      <p:pic>
        <p:nvPicPr>
          <p:cNvPr id="7" name="Picture 6">
            <a:extLst>
              <a:ext uri="{FF2B5EF4-FFF2-40B4-BE49-F238E27FC236}">
                <a16:creationId xmlns:a16="http://schemas.microsoft.com/office/drawing/2014/main" id="{1A087746-E11E-6F4B-816B-3AE4E3AB7A52}"/>
              </a:ext>
            </a:extLst>
          </p:cNvPr>
          <p:cNvPicPr>
            <a:picLocks noChangeAspect="1"/>
          </p:cNvPicPr>
          <p:nvPr userDrawn="1"/>
        </p:nvPicPr>
        <p:blipFill>
          <a:blip r:embed="rId2"/>
          <a:stretch>
            <a:fillRect/>
          </a:stretch>
        </p:blipFill>
        <p:spPr>
          <a:xfrm>
            <a:off x="838200" y="6422541"/>
            <a:ext cx="3425657" cy="232741"/>
          </a:xfrm>
          <a:prstGeom prst="rect">
            <a:avLst/>
          </a:prstGeom>
        </p:spPr>
      </p:pic>
    </p:spTree>
    <p:extLst>
      <p:ext uri="{BB962C8B-B14F-4D97-AF65-F5344CB8AC3E}">
        <p14:creationId xmlns:p14="http://schemas.microsoft.com/office/powerpoint/2010/main" val="425876232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4" name="Slide Number Placeholder 3"/>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26082486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1502228"/>
            <a:ext cx="4011084" cy="783772"/>
          </a:xfrm>
        </p:spPr>
        <p:txBody>
          <a:bodyPr lIns="0" tIns="0" rIns="0" bIns="0" anchor="b"/>
          <a:lstStyle>
            <a:lvl1pPr algn="l">
              <a:defRPr sz="2000" b="1">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4766733" y="1502229"/>
            <a:ext cx="6815667" cy="46239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2380344"/>
            <a:ext cx="4011084" cy="3745820"/>
          </a:xfrm>
        </p:spPr>
        <p:txBody>
          <a:bodyPr lIns="0" tIns="0" rIns="0" bIns="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itle 1"/>
          <p:cNvSpPr txBox="1">
            <a:spLocks/>
          </p:cNvSpPr>
          <p:nvPr userDrawn="1"/>
        </p:nvSpPr>
        <p:spPr>
          <a:xfrm>
            <a:off x="609600" y="319316"/>
            <a:ext cx="10972800" cy="754743"/>
          </a:xfrm>
          <a:prstGeom prst="rect">
            <a:avLst/>
          </a:prstGeom>
        </p:spPr>
        <p:txBody>
          <a:bodyPr vert="horz" lIns="91440" tIns="45720" rIns="91440" bIns="45720" rtlCol="0" anchor="b" anchorCtr="0">
            <a:norm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sz="3600" dirty="0"/>
              <a:t>Click to edit Master title style</a:t>
            </a:r>
          </a:p>
        </p:txBody>
      </p:sp>
    </p:spTree>
    <p:extLst>
      <p:ext uri="{BB962C8B-B14F-4D97-AF65-F5344CB8AC3E}">
        <p14:creationId xmlns:p14="http://schemas.microsoft.com/office/powerpoint/2010/main" val="3815486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next to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531258"/>
            <a:ext cx="5418667" cy="950686"/>
          </a:xfrm>
        </p:spPr>
        <p:txBody>
          <a:bodyPr lIns="0" tIns="0" rIns="0" bIns="0" anchor="t" anchorCtr="0">
            <a:noAutofit/>
          </a:bodyPr>
          <a:lstStyle>
            <a:lvl1pPr algn="l">
              <a:defRPr sz="2800" b="1"/>
            </a:lvl1pPr>
          </a:lstStyle>
          <a:p>
            <a:r>
              <a:rPr lang="en-US" dirty="0"/>
              <a:t>Click to edit Master title style</a:t>
            </a:r>
          </a:p>
        </p:txBody>
      </p:sp>
      <p:sp>
        <p:nvSpPr>
          <p:cNvPr id="3" name="Content Placeholder 2"/>
          <p:cNvSpPr>
            <a:spLocks noGrp="1"/>
          </p:cNvSpPr>
          <p:nvPr>
            <p:ph idx="1"/>
          </p:nvPr>
        </p:nvSpPr>
        <p:spPr>
          <a:xfrm>
            <a:off x="6241142" y="1531257"/>
            <a:ext cx="5341257" cy="459490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4"/>
          </p:nvPr>
        </p:nvSpPr>
        <p:spPr>
          <a:xfrm>
            <a:off x="609600" y="2569029"/>
            <a:ext cx="5418667" cy="3504746"/>
          </a:xfrm>
        </p:spPr>
        <p:txBody>
          <a:bodyPr/>
          <a:lstStyle>
            <a:lvl1pPr>
              <a:defRPr sz="2800">
                <a:solidFill>
                  <a:schemeClr val="tx1"/>
                </a:solidFill>
              </a:defRPr>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6545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next to pag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76603" y="1451428"/>
            <a:ext cx="5418667" cy="783772"/>
          </a:xfrm>
        </p:spPr>
        <p:txBody>
          <a:bodyPr lIns="0" tIns="0" rIns="0" bIns="0" anchor="t" anchorCtr="0">
            <a:noAutofit/>
          </a:bodyPr>
          <a:lstStyle>
            <a:lvl1pPr algn="l">
              <a:defRPr sz="2800" b="1">
                <a:solidFill>
                  <a:srgbClr val="0077A0"/>
                </a:solidFill>
              </a:defRPr>
            </a:lvl1pPr>
          </a:lstStyle>
          <a:p>
            <a:r>
              <a:rPr lang="en-US" dirty="0"/>
              <a:t>Click to edit Master title style</a:t>
            </a:r>
          </a:p>
        </p:txBody>
      </p:sp>
      <p:sp>
        <p:nvSpPr>
          <p:cNvPr id="3" name="Content Placeholder 2"/>
          <p:cNvSpPr>
            <a:spLocks noGrp="1"/>
          </p:cNvSpPr>
          <p:nvPr>
            <p:ph idx="1"/>
          </p:nvPr>
        </p:nvSpPr>
        <p:spPr>
          <a:xfrm>
            <a:off x="609601" y="1458687"/>
            <a:ext cx="5341257" cy="466747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4"/>
          </p:nvPr>
        </p:nvSpPr>
        <p:spPr>
          <a:xfrm>
            <a:off x="6376603" y="2460172"/>
            <a:ext cx="5418667" cy="3613603"/>
          </a:xfrm>
        </p:spPr>
        <p:txBody>
          <a:bodyPr/>
          <a:lstStyle>
            <a:lvl1pPr>
              <a:defRPr sz="2800">
                <a:solidFill>
                  <a:schemeClr val="tx1"/>
                </a:solidFill>
              </a:defRPr>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05773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971143"/>
            <a:ext cx="7315200" cy="39619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480457"/>
            <a:ext cx="7315200" cy="3425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itle 1"/>
          <p:cNvSpPr txBox="1">
            <a:spLocks/>
          </p:cNvSpPr>
          <p:nvPr userDrawn="1"/>
        </p:nvSpPr>
        <p:spPr>
          <a:xfrm>
            <a:off x="609600" y="319316"/>
            <a:ext cx="10972800" cy="754743"/>
          </a:xfrm>
          <a:prstGeom prst="rect">
            <a:avLst/>
          </a:prstGeom>
        </p:spPr>
        <p:txBody>
          <a:bodyPr vert="horz" lIns="91440" tIns="45720" rIns="91440" bIns="45720" rtlCol="0" anchor="b" anchorCtr="0">
            <a:norm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sz="3600" dirty="0"/>
              <a:t>Click to edit Master title style</a:t>
            </a:r>
          </a:p>
        </p:txBody>
      </p:sp>
    </p:spTree>
    <p:extLst>
      <p:ext uri="{BB962C8B-B14F-4D97-AF65-F5344CB8AC3E}">
        <p14:creationId xmlns:p14="http://schemas.microsoft.com/office/powerpoint/2010/main" val="2500744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5807"/>
            <a:ext cx="2472152" cy="712311"/>
          </a:xfrm>
        </p:spPr>
        <p:txBody>
          <a:bodyPr vert="horz" wrap="none" lIns="91440" tIns="45720" rIns="91440" bIns="45720" rtlCol="0" anchor="ctr">
            <a:spAutoFit/>
          </a:bodyPr>
          <a:lstStyle>
            <a:lvl1pPr>
              <a:defRPr lang="en-US" b="0" i="0" dirty="0">
                <a:solidFill>
                  <a:srgbClr val="0C2340"/>
                </a:solidFill>
                <a:latin typeface="brandon_grotesquebold" panose="02000803000000000000" pitchFamily="2" charset="0"/>
              </a:defRPr>
            </a:lvl1pPr>
          </a:lstStyle>
          <a:p>
            <a:pPr lvl="0"/>
            <a:r>
              <a:rPr lang="en-US" dirty="0"/>
              <a:t>Main Title</a:t>
            </a:r>
          </a:p>
        </p:txBody>
      </p:sp>
      <p:sp>
        <p:nvSpPr>
          <p:cNvPr id="3" name="Date Placeholder 2"/>
          <p:cNvSpPr>
            <a:spLocks noGrp="1"/>
          </p:cNvSpPr>
          <p:nvPr>
            <p:ph type="dt" sz="half" idx="10"/>
          </p:nvPr>
        </p:nvSpPr>
        <p:spPr/>
        <p:txBody>
          <a:bodyPr/>
          <a:lstStyle/>
          <a:p>
            <a:fld id="{89C42E98-4098-476D-9833-F58CE30DB6F9}" type="datetimeFigureOut">
              <a:rPr lang="en-US" smtClean="0"/>
              <a:t>4/26/2022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3C01B4FD-99C9-F74B-94DE-03D99522A380}"/>
              </a:ext>
            </a:extLst>
          </p:cNvPr>
          <p:cNvPicPr>
            <a:picLocks noChangeAspect="1"/>
          </p:cNvPicPr>
          <p:nvPr userDrawn="1"/>
        </p:nvPicPr>
        <p:blipFill>
          <a:blip r:embed="rId2"/>
          <a:stretch>
            <a:fillRect/>
          </a:stretch>
        </p:blipFill>
        <p:spPr>
          <a:xfrm>
            <a:off x="838200" y="6422541"/>
            <a:ext cx="3425657" cy="232741"/>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C16E18A3-441B-AC46-92C3-4C3F4924C372}"/>
              </a:ext>
            </a:extLst>
          </p:cNvPr>
          <p:cNvPicPr>
            <a:picLocks noChangeAspect="1"/>
          </p:cNvPicPr>
          <p:nvPr userDrawn="1"/>
        </p:nvPicPr>
        <p:blipFill>
          <a:blip r:embed="rId3"/>
          <a:stretch>
            <a:fillRect/>
          </a:stretch>
        </p:blipFill>
        <p:spPr>
          <a:xfrm>
            <a:off x="4469266" y="6245564"/>
            <a:ext cx="769538" cy="586693"/>
          </a:xfrm>
          <a:prstGeom prst="rect">
            <a:avLst/>
          </a:prstGeom>
        </p:spPr>
      </p:pic>
    </p:spTree>
    <p:extLst>
      <p:ext uri="{BB962C8B-B14F-4D97-AF65-F5344CB8AC3E}">
        <p14:creationId xmlns:p14="http://schemas.microsoft.com/office/powerpoint/2010/main" val="315074332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BF6B683-8991-A548-BE9F-632DA08AC456}"/>
              </a:ext>
            </a:extLst>
          </p:cNvPr>
          <p:cNvSpPr/>
          <p:nvPr userDrawn="1"/>
        </p:nvSpPr>
        <p:spPr>
          <a:xfrm>
            <a:off x="694586" y="6181344"/>
            <a:ext cx="4688541" cy="65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89C42E98-4098-476D-9833-F58CE30DB6F9}" type="datetimeFigureOut">
              <a:rPr lang="en-US" smtClean="0"/>
              <a:t>4/26/2022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B4C66670-50C1-924E-BD67-8081A34E92F7}"/>
              </a:ext>
            </a:extLst>
          </p:cNvPr>
          <p:cNvPicPr>
            <a:picLocks noChangeAspect="1"/>
          </p:cNvPicPr>
          <p:nvPr userDrawn="1"/>
        </p:nvPicPr>
        <p:blipFill>
          <a:blip r:embed="rId2"/>
          <a:stretch>
            <a:fillRect/>
          </a:stretch>
        </p:blipFill>
        <p:spPr>
          <a:xfrm>
            <a:off x="838200" y="6422541"/>
            <a:ext cx="3425657" cy="232741"/>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796FF6CC-F7C2-EC4B-944D-859BEB13709F}"/>
              </a:ext>
            </a:extLst>
          </p:cNvPr>
          <p:cNvPicPr>
            <a:picLocks noChangeAspect="1"/>
          </p:cNvPicPr>
          <p:nvPr userDrawn="1"/>
        </p:nvPicPr>
        <p:blipFill>
          <a:blip r:embed="rId3"/>
          <a:stretch>
            <a:fillRect/>
          </a:stretch>
        </p:blipFill>
        <p:spPr>
          <a:xfrm>
            <a:off x="4469266" y="6245564"/>
            <a:ext cx="769538" cy="586693"/>
          </a:xfrm>
          <a:prstGeom prst="rect">
            <a:avLst/>
          </a:prstGeom>
        </p:spPr>
      </p:pic>
    </p:spTree>
    <p:extLst>
      <p:ext uri="{BB962C8B-B14F-4D97-AF65-F5344CB8AC3E}">
        <p14:creationId xmlns:p14="http://schemas.microsoft.com/office/powerpoint/2010/main" val="358170928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192701" y="6356350"/>
            <a:ext cx="2743200" cy="365125"/>
          </a:xfrm>
        </p:spPr>
        <p:txBody>
          <a:bodyPr/>
          <a:lstStyle/>
          <a:p>
            <a:fld id="{89C42E98-4098-476D-9833-F58CE30DB6F9}" type="datetimeFigureOut">
              <a:rPr lang="en-US" smtClean="0"/>
              <a:t>4/26/2022</a:t>
            </a:fld>
            <a:endParaRPr lang="en-US"/>
          </a:p>
        </p:txBody>
      </p:sp>
      <p:sp>
        <p:nvSpPr>
          <p:cNvPr id="4" name="Slide Number Placeholder 3"/>
          <p:cNvSpPr>
            <a:spLocks noGrp="1"/>
          </p:cNvSpPr>
          <p:nvPr>
            <p:ph type="sldNum" sz="quarter" idx="12"/>
          </p:nvPr>
        </p:nvSpPr>
        <p:spPr/>
        <p:txBody>
          <a:bodyPr/>
          <a:lstStyle/>
          <a:p>
            <a:fld id="{EAC521D8-0276-7043-A50F-48E286C59F7E}" type="slidenum">
              <a:rPr lang="en-US" smtClean="0"/>
              <a:pPr/>
              <a:t>‹#›</a:t>
            </a:fld>
            <a:endParaRPr lang="en-US" dirty="0"/>
          </a:p>
        </p:txBody>
      </p:sp>
    </p:spTree>
    <p:extLst>
      <p:ext uri="{BB962C8B-B14F-4D97-AF65-F5344CB8AC3E}">
        <p14:creationId xmlns:p14="http://schemas.microsoft.com/office/powerpoint/2010/main" val="18134770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2505"/>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dirty="0"/>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dirty="0"/>
              <a:t>Section Subtitle</a:t>
            </a:r>
          </a:p>
        </p:txBody>
      </p:sp>
    </p:spTree>
    <p:extLst>
      <p:ext uri="{BB962C8B-B14F-4D97-AF65-F5344CB8AC3E}">
        <p14:creationId xmlns:p14="http://schemas.microsoft.com/office/powerpoint/2010/main" val="404368507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dirty="0"/>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dirty="0"/>
              <a:t>Section Subtitle</a:t>
            </a:r>
          </a:p>
        </p:txBody>
      </p:sp>
      <p:pic>
        <p:nvPicPr>
          <p:cNvPr id="14" name="Picture 13">
            <a:extLst>
              <a:ext uri="{FF2B5EF4-FFF2-40B4-BE49-F238E27FC236}">
                <a16:creationId xmlns:a16="http://schemas.microsoft.com/office/drawing/2014/main" id="{55FE840C-19DD-B740-AAF8-35A653510AC3}"/>
              </a:ext>
            </a:extLst>
          </p:cNvPr>
          <p:cNvPicPr>
            <a:picLocks noChangeAspect="1"/>
          </p:cNvPicPr>
          <p:nvPr userDrawn="1"/>
        </p:nvPicPr>
        <p:blipFill>
          <a:blip r:embed="rId4"/>
          <a:stretch>
            <a:fillRect/>
          </a:stretch>
        </p:blipFill>
        <p:spPr>
          <a:xfrm>
            <a:off x="7528367" y="6237346"/>
            <a:ext cx="3425657" cy="232741"/>
          </a:xfrm>
          <a:prstGeom prst="rect">
            <a:avLst/>
          </a:prstGeom>
        </p:spPr>
      </p:pic>
      <p:pic>
        <p:nvPicPr>
          <p:cNvPr id="18" name="Picture 17" descr="A picture containing text, sign&#10;&#10;Description automatically generated">
            <a:extLst>
              <a:ext uri="{FF2B5EF4-FFF2-40B4-BE49-F238E27FC236}">
                <a16:creationId xmlns:a16="http://schemas.microsoft.com/office/drawing/2014/main" id="{FDDB6453-7E0A-F94F-BCB0-FD76DF1DE7F3}"/>
              </a:ext>
            </a:extLst>
          </p:cNvPr>
          <p:cNvPicPr>
            <a:picLocks noChangeAspect="1"/>
          </p:cNvPicPr>
          <p:nvPr userDrawn="1"/>
        </p:nvPicPr>
        <p:blipFill>
          <a:blip r:embed="rId5"/>
          <a:stretch>
            <a:fillRect/>
          </a:stretch>
        </p:blipFill>
        <p:spPr>
          <a:xfrm>
            <a:off x="11159433" y="6060369"/>
            <a:ext cx="769538" cy="586693"/>
          </a:xfrm>
          <a:prstGeom prst="rect">
            <a:avLst/>
          </a:prstGeom>
        </p:spPr>
      </p:pic>
    </p:spTree>
    <p:extLst>
      <p:ext uri="{BB962C8B-B14F-4D97-AF65-F5344CB8AC3E}">
        <p14:creationId xmlns:p14="http://schemas.microsoft.com/office/powerpoint/2010/main" val="323902824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dirty="0"/>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dirty="0"/>
              <a:t>Edit Master text styles</a:t>
            </a:r>
          </a:p>
          <a:p>
            <a:pPr lvl="1"/>
            <a:r>
              <a:rPr lang="en-US" dirty="0"/>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dirty="0"/>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dirty="0"/>
              <a:t>Subtitles</a:t>
            </a:r>
          </a:p>
        </p:txBody>
      </p:sp>
    </p:spTree>
    <p:extLst>
      <p:ext uri="{BB962C8B-B14F-4D97-AF65-F5344CB8AC3E}">
        <p14:creationId xmlns:p14="http://schemas.microsoft.com/office/powerpoint/2010/main" val="29249279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73044B-0795-E04A-804C-9575CD0262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2" name="Title 1">
            <a:extLst>
              <a:ext uri="{FF2B5EF4-FFF2-40B4-BE49-F238E27FC236}">
                <a16:creationId xmlns:a16="http://schemas.microsoft.com/office/drawing/2014/main" id="{DEAE6268-A9E1-9D4E-93C5-2E59F1780D2A}"/>
              </a:ext>
            </a:extLst>
          </p:cNvPr>
          <p:cNvSpPr>
            <a:spLocks noGrp="1"/>
          </p:cNvSpPr>
          <p:nvPr>
            <p:ph type="ctrTitle" hasCustomPrompt="1"/>
          </p:nvPr>
        </p:nvSpPr>
        <p:spPr>
          <a:xfrm>
            <a:off x="698977" y="1615326"/>
            <a:ext cx="7966604" cy="1635063"/>
          </a:xfrm>
          <a:blipFill dpi="0" rotWithShape="1">
            <a:blip r:embed="rId3" cstate="screen">
              <a:extLst>
                <a:ext uri="{28A0092B-C50C-407E-A947-70E740481C1C}">
                  <a14:useLocalDpi xmlns:a14="http://schemas.microsoft.com/office/drawing/2010/main"/>
                </a:ext>
              </a:extLst>
            </a:blip>
            <a:srcRect/>
            <a:tile tx="0" ty="0" sx="100000" sy="100000" flip="none" algn="tr"/>
          </a:blipFill>
        </p:spPr>
        <p:txBody>
          <a:bodyPr wrap="none" tIns="457200" rIns="640080" bIns="0" anchor="b" anchorCtr="0">
            <a:spAutoFit/>
          </a:bodyPr>
          <a:lstStyle>
            <a:lvl1pPr algn="l">
              <a:defRPr sz="8000" b="0" i="0">
                <a:solidFill>
                  <a:schemeClr val="bg1"/>
                </a:solidFill>
                <a:latin typeface="brandon_grotesquebold" panose="02000803000000000000" pitchFamily="2" charset="0"/>
              </a:defRPr>
            </a:lvl1pPr>
          </a:lstStyle>
          <a:p>
            <a:r>
              <a:rPr lang="en-US"/>
              <a:t>Presentation Title</a:t>
            </a:r>
          </a:p>
        </p:txBody>
      </p:sp>
      <p:pic>
        <p:nvPicPr>
          <p:cNvPr id="10" name="Picture 9">
            <a:extLst>
              <a:ext uri="{FF2B5EF4-FFF2-40B4-BE49-F238E27FC236}">
                <a16:creationId xmlns:a16="http://schemas.microsoft.com/office/drawing/2014/main" id="{7A5256D1-DF72-B642-A507-B419C0FE7A1B}"/>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6" name="Text Placeholder 5">
            <a:extLst>
              <a:ext uri="{FF2B5EF4-FFF2-40B4-BE49-F238E27FC236}">
                <a16:creationId xmlns:a16="http://schemas.microsoft.com/office/drawing/2014/main" id="{C2F2843E-AE3D-40BB-9396-CF91AE8F6227}"/>
              </a:ext>
            </a:extLst>
          </p:cNvPr>
          <p:cNvSpPr>
            <a:spLocks noGrp="1"/>
          </p:cNvSpPr>
          <p:nvPr>
            <p:ph type="body" sz="quarter" idx="10" hasCustomPrompt="1"/>
          </p:nvPr>
        </p:nvSpPr>
        <p:spPr>
          <a:xfrm>
            <a:off x="698500" y="3339285"/>
            <a:ext cx="4504759" cy="655949"/>
          </a:xfrm>
        </p:spPr>
        <p:txBody>
          <a:bodyPr wrap="none">
            <a:spAutoFit/>
          </a:bodyPr>
          <a:lstStyle>
            <a:lvl1pPr marL="0" indent="0">
              <a:buNone/>
              <a:defRPr sz="4000">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Presentation Subtitle</a:t>
            </a:r>
          </a:p>
        </p:txBody>
      </p:sp>
      <p:sp>
        <p:nvSpPr>
          <p:cNvPr id="12" name="Text Placeholder 11">
            <a:extLst>
              <a:ext uri="{FF2B5EF4-FFF2-40B4-BE49-F238E27FC236}">
                <a16:creationId xmlns:a16="http://schemas.microsoft.com/office/drawing/2014/main" id="{3FC9F6FF-724C-4A23-95BF-E6CACDAE1656}"/>
              </a:ext>
            </a:extLst>
          </p:cNvPr>
          <p:cNvSpPr>
            <a:spLocks noGrp="1"/>
          </p:cNvSpPr>
          <p:nvPr>
            <p:ph type="body" sz="quarter" idx="11" hasCustomPrompt="1"/>
          </p:nvPr>
        </p:nvSpPr>
        <p:spPr>
          <a:xfrm>
            <a:off x="705874" y="4077321"/>
            <a:ext cx="2667718" cy="496996"/>
          </a:xfrm>
        </p:spPr>
        <p:txBody>
          <a:bodyPr wrap="none">
            <a:spAutoFit/>
          </a:bodyPr>
          <a:lstStyle>
            <a:lvl1pPr>
              <a:defRPr sz="2400">
                <a:solidFill>
                  <a:srgbClr val="F58573"/>
                </a:solidFill>
                <a:latin typeface="brandon_grotesquebold" panose="020B0604020202020204" charset="0"/>
              </a:defRPr>
            </a:lvl1pPr>
          </a:lstStyle>
          <a:p>
            <a:pPr lvl="0"/>
            <a:fld id="{E71C67EA-9613-1D40-AF5C-7EE487C47B65}" type="datetime4">
              <a:rPr lang="en-US" smtClean="0"/>
              <a:t>November 20, 2018</a:t>
            </a:fld>
            <a:endParaRPr lang="en-US"/>
          </a:p>
        </p:txBody>
      </p:sp>
    </p:spTree>
    <p:extLst>
      <p:ext uri="{BB962C8B-B14F-4D97-AF65-F5344CB8AC3E}">
        <p14:creationId xmlns:p14="http://schemas.microsoft.com/office/powerpoint/2010/main" val="2660833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image" Target="../media/image11.jpg"/><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45807"/>
            <a:ext cx="2472152" cy="712311"/>
          </a:xfrm>
          <a:prstGeom prst="rect">
            <a:avLst/>
          </a:prstGeom>
        </p:spPr>
        <p:txBody>
          <a:bodyPr vert="horz" wrap="none" lIns="91440" tIns="45720" rIns="91440" bIns="45720" rtlCol="0" anchor="ctr">
            <a:spAutoFit/>
          </a:bodyPr>
          <a:lstStyle/>
          <a:p>
            <a:pPr lvl="0"/>
            <a:r>
              <a:rPr lang="en-US" dirty="0"/>
              <a:t>Main Title</a:t>
            </a:r>
          </a:p>
        </p:txBody>
      </p:sp>
      <p:sp>
        <p:nvSpPr>
          <p:cNvPr id="3" name="Text Placeholder 2"/>
          <p:cNvSpPr>
            <a:spLocks noGrp="1"/>
          </p:cNvSpPr>
          <p:nvPr>
            <p:ph type="body" idx="1"/>
          </p:nvPr>
        </p:nvSpPr>
        <p:spPr>
          <a:xfrm>
            <a:off x="838200" y="1699681"/>
            <a:ext cx="10515600" cy="627351"/>
          </a:xfrm>
          <a:prstGeom prst="rect">
            <a:avLst/>
          </a:prstGeom>
        </p:spPr>
        <p:txBody>
          <a:bodyPr vert="horz" lIns="91440" tIns="45720" rIns="91440" bIns="45720" rtlCol="0">
            <a:spAutoFit/>
          </a:bodyPr>
          <a:lstStyle/>
          <a:p>
            <a:pPr marL="0" lvl="0" indent="0">
              <a:buFontTx/>
              <a:buNone/>
            </a:pPr>
            <a:r>
              <a:rPr lang="en-US" dirty="0"/>
              <a:t>Edit Master text styles</a:t>
            </a:r>
          </a:p>
          <a:p>
            <a:pPr lvl="1">
              <a:buClr>
                <a:srgbClr val="21B6C1"/>
              </a:buClr>
            </a:pPr>
            <a:r>
              <a:rPr lang="en-US" dirty="0"/>
              <a:t>Second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42E98-4098-476D-9833-F58CE30DB6F9}" type="datetimeFigureOut">
              <a:rPr lang="en-US" smtClean="0"/>
              <a:t>4/26/2022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5927F63A-1C6A-E743-9A99-705ACCBBE8DE}"/>
              </a:ext>
            </a:extLst>
          </p:cNvPr>
          <p:cNvPicPr>
            <a:picLocks noChangeAspect="1"/>
          </p:cNvPicPr>
          <p:nvPr userDrawn="1"/>
        </p:nvPicPr>
        <p:blipFill>
          <a:blip r:embed="rId11"/>
          <a:stretch>
            <a:fillRect/>
          </a:stretch>
        </p:blipFill>
        <p:spPr>
          <a:xfrm>
            <a:off x="10838327" y="3952015"/>
            <a:ext cx="2623607" cy="2623607"/>
          </a:xfrm>
          <a:prstGeom prst="rect">
            <a:avLst/>
          </a:prstGeom>
        </p:spPr>
      </p:pic>
    </p:spTree>
    <p:extLst>
      <p:ext uri="{BB962C8B-B14F-4D97-AF65-F5344CB8AC3E}">
        <p14:creationId xmlns:p14="http://schemas.microsoft.com/office/powerpoint/2010/main" val="224635019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8" r:id="rId3"/>
    <p:sldLayoutId id="2147483779" r:id="rId4"/>
    <p:sldLayoutId id="2147483780" r:id="rId5"/>
    <p:sldLayoutId id="2147483653" r:id="rId6"/>
    <p:sldLayoutId id="2147483781" r:id="rId7"/>
    <p:sldLayoutId id="2147483786" r:id="rId8"/>
    <p:sldLayoutId id="2147483804" r:id="rId9"/>
  </p:sldLayoutIdLst>
  <p:hf hdr="0" ftr="0" dt="0"/>
  <p:txStyles>
    <p:titleStyle>
      <a:lvl1pPr algn="l" defTabSz="914400" rtl="0" eaLnBrk="1" latinLnBrk="0" hangingPunct="1">
        <a:lnSpc>
          <a:spcPct val="90000"/>
        </a:lnSpc>
        <a:spcBef>
          <a:spcPct val="0"/>
        </a:spcBef>
        <a:buNone/>
        <a:defRPr lang="en-US" sz="4400" b="0" i="0" kern="1200" dirty="0">
          <a:solidFill>
            <a:srgbClr val="0C2340"/>
          </a:solidFill>
          <a:latin typeface="brandon_grotesquebold" panose="02000803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1800" b="0" i="0" kern="1200" dirty="0" smtClean="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0" i="0" kern="1200" baseline="0" dirty="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7"/>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19316"/>
            <a:ext cx="10972800" cy="754743"/>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p:cNvSpPr>
            <a:spLocks noGrp="1"/>
          </p:cNvSpPr>
          <p:nvPr>
            <p:ph type="body" idx="1"/>
          </p:nvPr>
        </p:nvSpPr>
        <p:spPr>
          <a:xfrm>
            <a:off x="609600" y="1618343"/>
            <a:ext cx="10972800" cy="45078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125257"/>
            <a:ext cx="2844800" cy="365125"/>
          </a:xfrm>
          <a:prstGeom prst="rect">
            <a:avLst/>
          </a:prstGeom>
        </p:spPr>
        <p:txBody>
          <a:bodyPr vert="horz" lIns="91440" tIns="45720" rIns="91440" bIns="45720" rtlCol="0" anchor="ctr"/>
          <a:lstStyle>
            <a:lvl1pPr algn="l">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085936" y="6131607"/>
            <a:ext cx="2844800" cy="365125"/>
          </a:xfrm>
          <a:prstGeom prst="rect">
            <a:avLst/>
          </a:prstGeom>
        </p:spPr>
        <p:txBody>
          <a:bodyPr vert="horz" lIns="0" tIns="0" rIns="91440" bIns="0" rtlCol="0" anchor="ctr"/>
          <a:lstStyle>
            <a:lvl1pPr algn="r">
              <a:defRPr sz="1400">
                <a:solidFill>
                  <a:srgbClr val="0077A0"/>
                </a:solidFill>
              </a:defRPr>
            </a:lvl1pPr>
          </a:lstStyle>
          <a:p>
            <a:fld id="{33FE9A43-5DDE-E643-974E-97AF5E266401}" type="slidenum">
              <a:rPr lang="en-US" smtClean="0"/>
              <a:pPr/>
              <a:t>‹#›</a:t>
            </a:fld>
            <a:endParaRPr lang="en-US" dirty="0"/>
          </a:p>
        </p:txBody>
      </p:sp>
    </p:spTree>
    <p:extLst>
      <p:ext uri="{BB962C8B-B14F-4D97-AF65-F5344CB8AC3E}">
        <p14:creationId xmlns:p14="http://schemas.microsoft.com/office/powerpoint/2010/main" val="2279375188"/>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hf hdr="0" dt="0"/>
  <p:txStyles>
    <p:titleStyle>
      <a:lvl1pPr algn="l" defTabSz="457200" rtl="0" eaLnBrk="1" latinLnBrk="0" hangingPunct="1">
        <a:spcBef>
          <a:spcPct val="0"/>
        </a:spcBef>
        <a:buNone/>
        <a:defRPr sz="3600" kern="1200">
          <a:solidFill>
            <a:srgbClr val="FFFFFF"/>
          </a:solidFill>
          <a:latin typeface="+mj-lt"/>
          <a:ea typeface="+mj-ea"/>
          <a:cs typeface="+mj-cs"/>
        </a:defRPr>
      </a:lvl1pPr>
    </p:titleStyle>
    <p:bodyStyle>
      <a:lvl1pPr marL="342900" indent="-342900" algn="l" defTabSz="457200" rtl="0" eaLnBrk="1" latinLnBrk="0" hangingPunct="1">
        <a:spcBef>
          <a:spcPct val="20000"/>
        </a:spcBef>
        <a:buClr>
          <a:schemeClr val="accent4"/>
        </a:buClr>
        <a:buFont typeface="Wingdings" charset="2"/>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chemeClr val="accent3"/>
        </a:buClr>
        <a:buFont typeface="Wingdings" charset="2"/>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chemeClr val="accent4"/>
        </a:buClr>
        <a:buFont typeface="Wingdings" charset="2"/>
        <a:buChar char="v"/>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accent1"/>
        </a:buClr>
        <a:buFont typeface="Wingdings" charset="2"/>
        <a:buChar char="v"/>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pn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4.jp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49396" y="689713"/>
            <a:ext cx="8741304" cy="3416320"/>
          </a:xfrm>
        </p:spPr>
        <p:txBody>
          <a:bodyPr/>
          <a:lstStyle/>
          <a:p>
            <a:pPr>
              <a:lnSpc>
                <a:spcPct val="100000"/>
              </a:lnSpc>
            </a:pPr>
            <a:r>
              <a:rPr lang="en-US" sz="4800" dirty="0">
                <a:latin typeface="brandon_grotesquebold" panose="02000803000000000000"/>
              </a:rPr>
              <a:t>Leveraging Grant Funds to Build </a:t>
            </a:r>
            <a:br>
              <a:rPr lang="en-US" sz="4800" dirty="0">
                <a:latin typeface="brandon_grotesquebold" panose="02000803000000000000"/>
              </a:rPr>
            </a:br>
            <a:r>
              <a:rPr lang="en-US" sz="4800" dirty="0">
                <a:latin typeface="brandon_grotesquebold" panose="02000803000000000000"/>
              </a:rPr>
              <a:t>CCDPH’s Data Capacity and </a:t>
            </a:r>
            <a:br>
              <a:rPr lang="en-US" sz="4800" dirty="0">
                <a:latin typeface="brandon_grotesquebold" panose="02000803000000000000"/>
              </a:rPr>
            </a:br>
            <a:r>
              <a:rPr lang="en-US" sz="4800" dirty="0">
                <a:latin typeface="brandon_grotesquebold" panose="02000803000000000000"/>
              </a:rPr>
              <a:t>Advance Health Equity</a:t>
            </a:r>
            <a:br>
              <a:rPr lang="en-US" sz="4800" dirty="0"/>
            </a:br>
            <a:endParaRPr lang="en-US" sz="4800" dirty="0"/>
          </a:p>
        </p:txBody>
      </p:sp>
      <p:sp>
        <p:nvSpPr>
          <p:cNvPr id="8" name="Text Placeholder 7"/>
          <p:cNvSpPr>
            <a:spLocks noGrp="1"/>
          </p:cNvSpPr>
          <p:nvPr>
            <p:ph type="body" sz="quarter" idx="11"/>
          </p:nvPr>
        </p:nvSpPr>
        <p:spPr>
          <a:xfrm>
            <a:off x="328660" y="3997311"/>
            <a:ext cx="5652125" cy="1114664"/>
          </a:xfrm>
        </p:spPr>
        <p:txBody>
          <a:bodyPr/>
          <a:lstStyle/>
          <a:p>
            <a:pPr marL="0" indent="0">
              <a:buNone/>
            </a:pPr>
            <a:r>
              <a:rPr lang="en-US" sz="3200" dirty="0"/>
              <a:t>Alfreda Holloway-Beth, PhD, MS</a:t>
            </a:r>
          </a:p>
          <a:p>
            <a:pPr marL="0" indent="0">
              <a:buNone/>
            </a:pPr>
            <a:r>
              <a:rPr lang="en-US" sz="3200" dirty="0"/>
              <a:t>Director of Epidemiology</a:t>
            </a:r>
          </a:p>
        </p:txBody>
      </p:sp>
      <p:sp>
        <p:nvSpPr>
          <p:cNvPr id="4" name="Slide Number Placeholder 3"/>
          <p:cNvSpPr>
            <a:spLocks noGrp="1"/>
          </p:cNvSpPr>
          <p:nvPr>
            <p:ph type="sldNum" sz="quarter" idx="4294967295"/>
          </p:nvPr>
        </p:nvSpPr>
        <p:spPr>
          <a:xfrm>
            <a:off x="9448800" y="6281738"/>
            <a:ext cx="2743200" cy="365125"/>
          </a:xfrm>
        </p:spPr>
        <p:txBody>
          <a:bodyPr/>
          <a:lstStyle/>
          <a:p>
            <a:fld id="{E160E30C-E776-4664-92A6-C662578F189D}" type="slidenum">
              <a:rPr lang="en-US" smtClean="0"/>
              <a:t>1</a:t>
            </a:fld>
            <a:endParaRPr lang="en-US"/>
          </a:p>
        </p:txBody>
      </p:sp>
      <p:pic>
        <p:nvPicPr>
          <p:cNvPr id="9" name="Picture 8" descr="2019 CCDPH master logo_final_solid whiteOL_no ta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09026" y="5806093"/>
            <a:ext cx="3151632" cy="777240"/>
          </a:xfrm>
          <a:prstGeom prst="rect">
            <a:avLst/>
          </a:prstGeom>
        </p:spPr>
      </p:pic>
    </p:spTree>
    <p:extLst>
      <p:ext uri="{BB962C8B-B14F-4D97-AF65-F5344CB8AC3E}">
        <p14:creationId xmlns:p14="http://schemas.microsoft.com/office/powerpoint/2010/main" val="3533793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424917-BF7F-4FF8-96C2-7B17C59A5A55}"/>
              </a:ext>
            </a:extLst>
          </p:cNvPr>
          <p:cNvSpPr>
            <a:spLocks noGrp="1"/>
          </p:cNvSpPr>
          <p:nvPr>
            <p:ph type="ctrTitle"/>
          </p:nvPr>
        </p:nvSpPr>
        <p:spPr>
          <a:xfrm>
            <a:off x="654007" y="887202"/>
            <a:ext cx="5192447" cy="1588897"/>
          </a:xfrm>
        </p:spPr>
        <p:txBody>
          <a:bodyPr/>
          <a:lstStyle/>
          <a:p>
            <a:r>
              <a:rPr lang="en-US" dirty="0"/>
              <a:t>Next Steps</a:t>
            </a:r>
          </a:p>
        </p:txBody>
      </p:sp>
      <p:sp>
        <p:nvSpPr>
          <p:cNvPr id="4" name="Slide Number Placeholder 3">
            <a:extLst>
              <a:ext uri="{FF2B5EF4-FFF2-40B4-BE49-F238E27FC236}">
                <a16:creationId xmlns:a16="http://schemas.microsoft.com/office/drawing/2014/main" id="{7B89E33F-24B7-4C63-9B26-08663F4229D4}"/>
              </a:ext>
            </a:extLst>
          </p:cNvPr>
          <p:cNvSpPr>
            <a:spLocks noGrp="1"/>
          </p:cNvSpPr>
          <p:nvPr>
            <p:ph type="sldNum" sz="quarter" idx="4294967295"/>
          </p:nvPr>
        </p:nvSpPr>
        <p:spPr>
          <a:xfrm>
            <a:off x="9448800" y="6281738"/>
            <a:ext cx="2743200" cy="365125"/>
          </a:xfrm>
        </p:spPr>
        <p:txBody>
          <a:bodyPr/>
          <a:lstStyle/>
          <a:p>
            <a:fld id="{EAC521D8-0276-7043-A50F-48E286C59F7E}" type="slidenum">
              <a:rPr lang="en-US" smtClean="0"/>
              <a:pPr/>
              <a:t>10</a:t>
            </a:fld>
            <a:endParaRPr lang="en-US" dirty="0"/>
          </a:p>
        </p:txBody>
      </p:sp>
    </p:spTree>
    <p:extLst>
      <p:ext uri="{BB962C8B-B14F-4D97-AF65-F5344CB8AC3E}">
        <p14:creationId xmlns:p14="http://schemas.microsoft.com/office/powerpoint/2010/main" val="2221501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p:nvPr>
        </p:nvSpPr>
        <p:spPr>
          <a:xfrm>
            <a:off x="838200" y="388813"/>
            <a:ext cx="4148138" cy="599588"/>
          </a:xfrm>
        </p:spPr>
        <p:txBody>
          <a:bodyPr>
            <a:normAutofit/>
          </a:bodyPr>
          <a:lstStyle/>
          <a:p>
            <a:r>
              <a:rPr lang="en-US" altLang="en-US" sz="3600" dirty="0">
                <a:latin typeface="brandon_grotesquebold" panose="02000803000000000000" pitchFamily="2" charset="0"/>
                <a:ea typeface="+mj-ea"/>
                <a:cs typeface="+mj-cs"/>
              </a:rPr>
              <a:t>Cook County Health Atlas – Phased Data Rollout</a:t>
            </a:r>
          </a:p>
        </p:txBody>
      </p:sp>
      <p:pic>
        <p:nvPicPr>
          <p:cNvPr id="5" name="Picture 4">
            <a:extLst>
              <a:ext uri="{FF2B5EF4-FFF2-40B4-BE49-F238E27FC236}">
                <a16:creationId xmlns:a16="http://schemas.microsoft.com/office/drawing/2014/main" id="{A5F5C5C2-16FE-4BDB-8796-A8BA23AC404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51956" y="6221127"/>
            <a:ext cx="1579412" cy="396240"/>
          </a:xfrm>
          <a:prstGeom prst="rect">
            <a:avLst/>
          </a:prstGeom>
        </p:spPr>
      </p:pic>
      <p:graphicFrame>
        <p:nvGraphicFramePr>
          <p:cNvPr id="4" name="Diagram 3">
            <a:extLst>
              <a:ext uri="{FF2B5EF4-FFF2-40B4-BE49-F238E27FC236}">
                <a16:creationId xmlns:a16="http://schemas.microsoft.com/office/drawing/2014/main" id="{538DE4DF-CA3D-4579-BA83-A26C2C3C46FA}"/>
              </a:ext>
            </a:extLst>
          </p:cNvPr>
          <p:cNvGraphicFramePr/>
          <p:nvPr>
            <p:extLst>
              <p:ext uri="{D42A27DB-BD31-4B8C-83A1-F6EECF244321}">
                <p14:modId xmlns:p14="http://schemas.microsoft.com/office/powerpoint/2010/main" val="276166415"/>
              </p:ext>
            </p:extLst>
          </p:nvPr>
        </p:nvGraphicFramePr>
        <p:xfrm>
          <a:off x="-214313" y="719666"/>
          <a:ext cx="12258676"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14402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23562-AD62-804D-A7A2-B9CB74BDB034}"/>
              </a:ext>
            </a:extLst>
          </p:cNvPr>
          <p:cNvSpPr>
            <a:spLocks noGrp="1"/>
          </p:cNvSpPr>
          <p:nvPr>
            <p:ph type="ctrTitle"/>
          </p:nvPr>
        </p:nvSpPr>
        <p:spPr>
          <a:xfrm>
            <a:off x="812099" y="1840103"/>
            <a:ext cx="5475858" cy="1588897"/>
          </a:xfrm>
        </p:spPr>
        <p:txBody>
          <a:bodyPr/>
          <a:lstStyle/>
          <a:p>
            <a:r>
              <a:rPr lang="en-US" dirty="0"/>
              <a:t>Questions? </a:t>
            </a:r>
          </a:p>
        </p:txBody>
      </p:sp>
    </p:spTree>
    <p:extLst>
      <p:ext uri="{BB962C8B-B14F-4D97-AF65-F5344CB8AC3E}">
        <p14:creationId xmlns:p14="http://schemas.microsoft.com/office/powerpoint/2010/main" val="4156397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23562-AD62-804D-A7A2-B9CB74BDB034}"/>
              </a:ext>
            </a:extLst>
          </p:cNvPr>
          <p:cNvSpPr>
            <a:spLocks noGrp="1"/>
          </p:cNvSpPr>
          <p:nvPr>
            <p:ph type="ctrTitle"/>
          </p:nvPr>
        </p:nvSpPr>
        <p:spPr>
          <a:xfrm>
            <a:off x="812099" y="1179153"/>
            <a:ext cx="10012998" cy="2249847"/>
          </a:xfrm>
        </p:spPr>
        <p:txBody>
          <a:bodyPr/>
          <a:lstStyle/>
          <a:p>
            <a:r>
              <a:rPr lang="en-US" sz="6400" dirty="0"/>
              <a:t>About CCDPH and </a:t>
            </a:r>
            <a:br>
              <a:rPr lang="en-US" sz="6400" dirty="0"/>
            </a:br>
            <a:r>
              <a:rPr lang="en-US" sz="6400" dirty="0"/>
              <a:t>Data Capacity Strategic Plan</a:t>
            </a:r>
          </a:p>
        </p:txBody>
      </p:sp>
    </p:spTree>
    <p:extLst>
      <p:ext uri="{BB962C8B-B14F-4D97-AF65-F5344CB8AC3E}">
        <p14:creationId xmlns:p14="http://schemas.microsoft.com/office/powerpoint/2010/main" val="3742797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74166-D7B9-4DCF-A925-778D2EDA59F3}"/>
              </a:ext>
            </a:extLst>
          </p:cNvPr>
          <p:cNvSpPr>
            <a:spLocks noGrp="1"/>
          </p:cNvSpPr>
          <p:nvPr>
            <p:ph type="title"/>
          </p:nvPr>
        </p:nvSpPr>
        <p:spPr>
          <a:xfrm>
            <a:off x="731932" y="203527"/>
            <a:ext cx="10126490" cy="599588"/>
          </a:xfrm>
        </p:spPr>
        <p:txBody>
          <a:bodyPr/>
          <a:lstStyle/>
          <a:p>
            <a:r>
              <a:rPr lang="en-US" dirty="0"/>
              <a:t>CCDPH: Key Approaches to Advancing Health for All</a:t>
            </a:r>
          </a:p>
        </p:txBody>
      </p:sp>
      <p:sp>
        <p:nvSpPr>
          <p:cNvPr id="4" name="Slide Number Placeholder 3">
            <a:extLst>
              <a:ext uri="{FF2B5EF4-FFF2-40B4-BE49-F238E27FC236}">
                <a16:creationId xmlns:a16="http://schemas.microsoft.com/office/drawing/2014/main" id="{C42341FC-DADD-47E3-A864-79C62CB0CB3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AC521D8-0276-7043-A50F-48E286C59F7E}" type="slidenum">
              <a:rPr kumimoji="0" lang="en-US" sz="1200" b="1" i="0" u="none" strike="noStrike" kern="1200" cap="none" spc="0" normalizeH="0" baseline="0" noProof="0" smtClean="0">
                <a:ln>
                  <a:noFill/>
                </a:ln>
                <a:solidFill>
                  <a:srgbClr val="0C2340"/>
                </a:solidFill>
                <a:effectLst/>
                <a:uLnTx/>
                <a:uFillTx/>
                <a:latin typeface="brandon_grotesquebold" panose="020B060402020202020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1" i="0" u="none" strike="noStrike" kern="1200" cap="none" spc="0" normalizeH="0" baseline="0" noProof="0" dirty="0">
              <a:ln>
                <a:noFill/>
              </a:ln>
              <a:solidFill>
                <a:srgbClr val="0C2340"/>
              </a:solidFill>
              <a:effectLst/>
              <a:uLnTx/>
              <a:uFillTx/>
              <a:latin typeface="brandon_grotesquebold" panose="020B0604020202020204" charset="0"/>
              <a:ea typeface="+mn-ea"/>
              <a:cs typeface="+mn-cs"/>
            </a:endParaRPr>
          </a:p>
        </p:txBody>
      </p:sp>
      <p:pic>
        <p:nvPicPr>
          <p:cNvPr id="6" name="Picture 5">
            <a:extLst>
              <a:ext uri="{FF2B5EF4-FFF2-40B4-BE49-F238E27FC236}">
                <a16:creationId xmlns:a16="http://schemas.microsoft.com/office/drawing/2014/main" id="{AF7D3B14-671C-49E9-B844-D169E42CBFC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51956" y="6221127"/>
            <a:ext cx="1579412" cy="396240"/>
          </a:xfrm>
          <a:prstGeom prst="rect">
            <a:avLst/>
          </a:prstGeom>
        </p:spPr>
      </p:pic>
      <p:pic>
        <p:nvPicPr>
          <p:cNvPr id="7" name="Picture 6" descr="05_public_health_at_work_nt.jpg">
            <a:extLst>
              <a:ext uri="{FF2B5EF4-FFF2-40B4-BE49-F238E27FC236}">
                <a16:creationId xmlns:a16="http://schemas.microsoft.com/office/drawing/2014/main" id="{62E50F90-BBA1-482B-B6EB-3858F4A22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5260" y="803115"/>
            <a:ext cx="5049328" cy="5308339"/>
          </a:xfrm>
          <a:prstGeom prst="rect">
            <a:avLst/>
          </a:prstGeom>
        </p:spPr>
      </p:pic>
      <p:sp>
        <p:nvSpPr>
          <p:cNvPr id="8" name="TextBox 7">
            <a:extLst>
              <a:ext uri="{FF2B5EF4-FFF2-40B4-BE49-F238E27FC236}">
                <a16:creationId xmlns:a16="http://schemas.microsoft.com/office/drawing/2014/main" id="{8EA019BC-E8B7-4999-A6F9-D92E28872BB9}"/>
              </a:ext>
            </a:extLst>
          </p:cNvPr>
          <p:cNvSpPr txBox="1"/>
          <p:nvPr/>
        </p:nvSpPr>
        <p:spPr>
          <a:xfrm>
            <a:off x="832224" y="732232"/>
            <a:ext cx="4814518" cy="3540521"/>
          </a:xfrm>
          <a:prstGeom prst="rect">
            <a:avLst/>
          </a:prstGeom>
          <a:noFill/>
        </p:spPr>
        <p:txBody>
          <a:bodyPr wrap="square" rtlCol="0">
            <a:spAutoFit/>
          </a:bodyPr>
          <a:lstStyle/>
          <a:p>
            <a:pPr marR="0" lvl="0" algn="l" defTabSz="457200" rtl="0" eaLnBrk="1" fontAlgn="auto" latinLnBrk="0" hangingPunct="1">
              <a:lnSpc>
                <a:spcPct val="114000"/>
              </a:lnSpc>
              <a:spcBef>
                <a:spcPts val="0"/>
              </a:spcBef>
              <a:spcAft>
                <a:spcPts val="0"/>
              </a:spcAft>
              <a:buClrTx/>
              <a:buSzTx/>
              <a:tabLst/>
              <a:defRPr/>
            </a:pPr>
            <a:r>
              <a:rPr kumimoji="0" lang="en-US" altLang="en-US" b="1" i="0" u="sng" strike="noStrike" kern="1200" cap="none" spc="0" normalizeH="0" baseline="0" noProof="0" dirty="0">
                <a:ln>
                  <a:noFill/>
                </a:ln>
                <a:solidFill>
                  <a:srgbClr val="EBECEB">
                    <a:lumMod val="10000"/>
                  </a:srgbClr>
                </a:solidFill>
                <a:effectLst/>
                <a:uLnTx/>
                <a:uFillTx/>
                <a:latin typeface="Georgia" panose="02040502050405020303" pitchFamily="18" charset="0"/>
                <a:ea typeface="+mn-ea"/>
                <a:cs typeface="+mn-cs"/>
              </a:rPr>
              <a:t>Data Capacity</a:t>
            </a:r>
          </a:p>
          <a:p>
            <a:pPr marR="0" lvl="0" algn="l" defTabSz="457200" rtl="0" eaLnBrk="1" fontAlgn="auto" latinLnBrk="0" hangingPunct="1">
              <a:lnSpc>
                <a:spcPct val="114000"/>
              </a:lnSpc>
              <a:spcBef>
                <a:spcPts val="0"/>
              </a:spcBef>
              <a:spcAft>
                <a:spcPts val="0"/>
              </a:spcAft>
              <a:buClrTx/>
              <a:buSzTx/>
              <a:tabLst/>
              <a:defRPr/>
            </a:pPr>
            <a:endParaRPr kumimoji="0" lang="en-US" altLang="en-US" b="1" i="0" u="sng" strike="noStrike" kern="1200" cap="none" spc="0" normalizeH="0" baseline="0" noProof="0" dirty="0">
              <a:ln>
                <a:noFill/>
              </a:ln>
              <a:solidFill>
                <a:srgbClr val="EBECEB">
                  <a:lumMod val="10000"/>
                </a:srgbClr>
              </a:solidFill>
              <a:effectLst/>
              <a:uLnTx/>
              <a:uFillTx/>
              <a:latin typeface="Georgia" panose="02040502050405020303" pitchFamily="18" charset="0"/>
              <a:ea typeface="+mn-ea"/>
              <a:cs typeface="+mn-cs"/>
            </a:endParaRPr>
          </a:p>
          <a:p>
            <a:pPr marL="344488" marR="0" lvl="0" indent="-344488" algn="l" defTabSz="4572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altLang="en-US" b="0" i="0" u="none" strike="noStrike" kern="1200" cap="none" spc="0" normalizeH="0" baseline="0" noProof="0" dirty="0">
                <a:ln>
                  <a:noFill/>
                </a:ln>
                <a:solidFill>
                  <a:srgbClr val="EBECEB">
                    <a:lumMod val="10000"/>
                  </a:srgbClr>
                </a:solidFill>
                <a:effectLst/>
                <a:uLnTx/>
                <a:uFillTx/>
                <a:latin typeface="Georgia" panose="02040502050405020303" pitchFamily="18" charset="0"/>
                <a:ea typeface="+mn-ea"/>
                <a:cs typeface="+mn-cs"/>
              </a:rPr>
              <a:t>Assess and understand the community’s health status and the determinants of health, assets and resources. </a:t>
            </a:r>
          </a:p>
          <a:p>
            <a:pPr marL="344488" marR="0" lvl="0" indent="-344488" algn="l" defTabSz="457200" rtl="0" eaLnBrk="1" fontAlgn="auto" latinLnBrk="0" hangingPunct="1">
              <a:lnSpc>
                <a:spcPct val="114000"/>
              </a:lnSpc>
              <a:spcBef>
                <a:spcPts val="0"/>
              </a:spcBef>
              <a:spcAft>
                <a:spcPts val="0"/>
              </a:spcAft>
              <a:buClrTx/>
              <a:buSzTx/>
              <a:buFont typeface="Arial" panose="020B0604020202020204" pitchFamily="34" charset="0"/>
              <a:buChar char="•"/>
              <a:tabLst/>
              <a:defRPr/>
            </a:pPr>
            <a:endParaRPr kumimoji="0" lang="en-US" altLang="en-US" b="0" i="0" u="none" strike="noStrike" kern="1200" cap="none" spc="0" normalizeH="0" baseline="0" noProof="0" dirty="0">
              <a:ln>
                <a:noFill/>
              </a:ln>
              <a:solidFill>
                <a:srgbClr val="EBECEB">
                  <a:lumMod val="10000"/>
                </a:srgbClr>
              </a:solidFill>
              <a:effectLst/>
              <a:uLnTx/>
              <a:uFillTx/>
              <a:latin typeface="Georgia" panose="02040502050405020303" pitchFamily="18" charset="0"/>
              <a:ea typeface="+mn-ea"/>
              <a:cs typeface="+mn-cs"/>
            </a:endParaRPr>
          </a:p>
          <a:p>
            <a:pPr marL="344488" marR="0" lvl="0" indent="-344488" algn="l" defTabSz="4572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altLang="en-US" b="0" i="0" u="none" strike="noStrike" kern="1200" cap="none" spc="0" normalizeH="0" baseline="0" noProof="0" dirty="0">
                <a:ln>
                  <a:noFill/>
                </a:ln>
                <a:solidFill>
                  <a:srgbClr val="EBECEB">
                    <a:lumMod val="10000"/>
                  </a:srgbClr>
                </a:solidFill>
                <a:effectLst/>
                <a:uLnTx/>
                <a:uFillTx/>
                <a:latin typeface="Georgia" panose="02040502050405020303" pitchFamily="18" charset="0"/>
                <a:ea typeface="+mn-ea"/>
                <a:cs typeface="+mn-cs"/>
              </a:rPr>
              <a:t>Develop comprehensive plans to address major health indicators.  </a:t>
            </a:r>
          </a:p>
          <a:p>
            <a:pPr marL="344488" marR="0" lvl="0" indent="-344488" algn="l" defTabSz="457200" rtl="0" eaLnBrk="1" fontAlgn="auto" latinLnBrk="0" hangingPunct="1">
              <a:lnSpc>
                <a:spcPct val="114000"/>
              </a:lnSpc>
              <a:spcBef>
                <a:spcPts val="0"/>
              </a:spcBef>
              <a:spcAft>
                <a:spcPts val="0"/>
              </a:spcAft>
              <a:buClrTx/>
              <a:buSzTx/>
              <a:buFont typeface="Arial" panose="020B0604020202020204" pitchFamily="34" charset="0"/>
              <a:buChar char="•"/>
              <a:tabLst/>
              <a:defRPr/>
            </a:pPr>
            <a:endParaRPr kumimoji="0" lang="en-US" altLang="en-US" b="0" i="0" u="none" strike="noStrike" kern="1200" cap="none" spc="0" normalizeH="0" baseline="0" noProof="0" dirty="0">
              <a:ln>
                <a:noFill/>
              </a:ln>
              <a:solidFill>
                <a:srgbClr val="EBECEB">
                  <a:lumMod val="10000"/>
                </a:srgbClr>
              </a:solidFill>
              <a:effectLst/>
              <a:uLnTx/>
              <a:uFillTx/>
              <a:latin typeface="Georgia" panose="02040502050405020303" pitchFamily="18" charset="0"/>
              <a:ea typeface="+mn-ea"/>
              <a:cs typeface="+mn-cs"/>
            </a:endParaRPr>
          </a:p>
          <a:p>
            <a:pPr marL="344488" marR="0" lvl="0" indent="-344488" algn="l" defTabSz="4572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altLang="en-US" b="0" i="0" u="none" strike="noStrike" kern="1200" cap="none" spc="0" normalizeH="0" baseline="0" noProof="0" dirty="0">
                <a:ln>
                  <a:noFill/>
                </a:ln>
                <a:solidFill>
                  <a:srgbClr val="EBECEB">
                    <a:lumMod val="10000"/>
                  </a:srgbClr>
                </a:solidFill>
                <a:effectLst/>
                <a:uLnTx/>
                <a:uFillTx/>
                <a:latin typeface="Georgia" panose="02040502050405020303" pitchFamily="18" charset="0"/>
                <a:ea typeface="+mn-ea"/>
                <a:cs typeface="+mn-cs"/>
              </a:rPr>
              <a:t>Monitor, measure, and evaluate agency and community efforts.</a:t>
            </a:r>
          </a:p>
        </p:txBody>
      </p:sp>
      <p:graphicFrame>
        <p:nvGraphicFramePr>
          <p:cNvPr id="9" name="Table 10">
            <a:extLst>
              <a:ext uri="{FF2B5EF4-FFF2-40B4-BE49-F238E27FC236}">
                <a16:creationId xmlns:a16="http://schemas.microsoft.com/office/drawing/2014/main" id="{AF35E508-FFE6-496C-9259-1E8B311C6EEE}"/>
              </a:ext>
            </a:extLst>
          </p:cNvPr>
          <p:cNvGraphicFramePr>
            <a:graphicFrameLocks noGrp="1"/>
          </p:cNvGraphicFramePr>
          <p:nvPr>
            <p:extLst>
              <p:ext uri="{D42A27DB-BD31-4B8C-83A1-F6EECF244321}">
                <p14:modId xmlns:p14="http://schemas.microsoft.com/office/powerpoint/2010/main" val="1812180727"/>
              </p:ext>
            </p:extLst>
          </p:nvPr>
        </p:nvGraphicFramePr>
        <p:xfrm>
          <a:off x="868154" y="4629460"/>
          <a:ext cx="5227847" cy="1234960"/>
        </p:xfrm>
        <a:graphic>
          <a:graphicData uri="http://schemas.openxmlformats.org/drawingml/2006/table">
            <a:tbl>
              <a:tblPr firstRow="1" bandRow="1">
                <a:tableStyleId>{3B4B98B0-60AC-42C2-AFA5-B58CD77FA1E5}</a:tableStyleId>
              </a:tblPr>
              <a:tblGrid>
                <a:gridCol w="5227847">
                  <a:extLst>
                    <a:ext uri="{9D8B030D-6E8A-4147-A177-3AD203B41FA5}">
                      <a16:colId xmlns:a16="http://schemas.microsoft.com/office/drawing/2014/main" val="2072425255"/>
                    </a:ext>
                  </a:extLst>
                </a:gridCol>
              </a:tblGrid>
              <a:tr h="2941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Times New Roman" panose="02020603050405020304" pitchFamily="18" charset="0"/>
                          <a:cs typeface="Times New Roman" panose="02020603050405020304" pitchFamily="18" charset="0"/>
                        </a:rPr>
                        <a:t>Activity 2.3 </a:t>
                      </a:r>
                      <a:endParaRPr lang="en-US" sz="1800" dirty="0">
                        <a:latin typeface="Times New Roman" panose="02020603050405020304" pitchFamily="18" charset="0"/>
                        <a:cs typeface="Times New Roman" panose="02020603050405020304" pitchFamily="18" charset="0"/>
                      </a:endParaRPr>
                    </a:p>
                  </a:txBody>
                  <a:tcPr marL="109231" marR="109231" marT="54616" marB="54616"/>
                </a:tc>
                <a:extLst>
                  <a:ext uri="{0D108BD9-81ED-4DB2-BD59-A6C34878D82A}">
                    <a16:rowId xmlns:a16="http://schemas.microsoft.com/office/drawing/2014/main" val="509129501"/>
                  </a:ext>
                </a:extLst>
              </a:tr>
              <a:tr h="851408">
                <a:tc>
                  <a:txBody>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lang="en-US" sz="1800" b="0" kern="1200" dirty="0">
                          <a:solidFill>
                            <a:schemeClr val="dk1"/>
                          </a:solidFill>
                          <a:effectLst/>
                          <a:latin typeface="Times New Roman" panose="02020603050405020304" pitchFamily="18" charset="0"/>
                          <a:cs typeface="Times New Roman" panose="02020603050405020304" pitchFamily="18" charset="0"/>
                        </a:rPr>
                        <a:t>Increase availability, accessibility &amp; understanding of health behavior &amp; outcomes data by race &amp; ethnicity. </a:t>
                      </a:r>
                      <a:endParaRPr lang="en-US" sz="1800" b="0" kern="1200" dirty="0">
                        <a:solidFill>
                          <a:srgbClr val="FF0000"/>
                        </a:solidFill>
                        <a:latin typeface="Times New Roman" panose="02020603050405020304" pitchFamily="18" charset="0"/>
                        <a:ea typeface="+mn-ea"/>
                        <a:cs typeface="Times New Roman" panose="02020603050405020304" pitchFamily="18" charset="0"/>
                      </a:endParaRPr>
                    </a:p>
                  </a:txBody>
                  <a:tcPr marL="109231" marR="109231" marT="54616" marB="54616"/>
                </a:tc>
                <a:extLst>
                  <a:ext uri="{0D108BD9-81ED-4DB2-BD59-A6C34878D82A}">
                    <a16:rowId xmlns:a16="http://schemas.microsoft.com/office/drawing/2014/main" val="2580549248"/>
                  </a:ext>
                </a:extLst>
              </a:tr>
            </a:tbl>
          </a:graphicData>
        </a:graphic>
      </p:graphicFrame>
    </p:spTree>
    <p:extLst>
      <p:ext uri="{BB962C8B-B14F-4D97-AF65-F5344CB8AC3E}">
        <p14:creationId xmlns:p14="http://schemas.microsoft.com/office/powerpoint/2010/main" val="184450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03544-951E-462E-A487-ECF0BB29B5D8}"/>
              </a:ext>
            </a:extLst>
          </p:cNvPr>
          <p:cNvSpPr>
            <a:spLocks noGrp="1"/>
          </p:cNvSpPr>
          <p:nvPr>
            <p:ph type="title"/>
          </p:nvPr>
        </p:nvSpPr>
        <p:spPr>
          <a:xfrm>
            <a:off x="838200" y="896887"/>
            <a:ext cx="7676460" cy="599588"/>
          </a:xfrm>
        </p:spPr>
        <p:txBody>
          <a:bodyPr/>
          <a:lstStyle/>
          <a:p>
            <a:pPr algn="ctr"/>
            <a:r>
              <a:rPr lang="en-US" dirty="0"/>
              <a:t>2018 – 2022 Strategic Plan: Focus Areas</a:t>
            </a:r>
          </a:p>
        </p:txBody>
      </p:sp>
      <p:graphicFrame>
        <p:nvGraphicFramePr>
          <p:cNvPr id="8" name="Content Placeholder 7">
            <a:extLst>
              <a:ext uri="{FF2B5EF4-FFF2-40B4-BE49-F238E27FC236}">
                <a16:creationId xmlns:a16="http://schemas.microsoft.com/office/drawing/2014/main" id="{94C9EA21-07F3-47B2-AA85-E30D7597CCD0}"/>
              </a:ext>
            </a:extLst>
          </p:cNvPr>
          <p:cNvGraphicFramePr>
            <a:graphicFrameLocks noGrp="1"/>
          </p:cNvGraphicFramePr>
          <p:nvPr>
            <p:ph idx="1"/>
            <p:extLst>
              <p:ext uri="{D42A27DB-BD31-4B8C-83A1-F6EECF244321}">
                <p14:modId xmlns:p14="http://schemas.microsoft.com/office/powerpoint/2010/main" val="3738451043"/>
              </p:ext>
            </p:extLst>
          </p:nvPr>
        </p:nvGraphicFramePr>
        <p:xfrm>
          <a:off x="838200" y="2341704"/>
          <a:ext cx="10515600" cy="2174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577A44EC-8407-44AD-9CF4-B452B53D98A6}"/>
              </a:ext>
            </a:extLst>
          </p:cNvPr>
          <p:cNvSpPr>
            <a:spLocks noGrp="1"/>
          </p:cNvSpPr>
          <p:nvPr>
            <p:ph type="sldNum" sz="quarter" idx="12"/>
          </p:nvPr>
        </p:nvSpPr>
        <p:spPr/>
        <p:txBody>
          <a:bodyPr/>
          <a:lstStyle/>
          <a:p>
            <a:fld id="{EAC521D8-0276-7043-A50F-48E286C59F7E}" type="slidenum">
              <a:rPr lang="en-US" smtClean="0"/>
              <a:pPr/>
              <a:t>4</a:t>
            </a:fld>
            <a:endParaRPr lang="en-US" dirty="0"/>
          </a:p>
        </p:txBody>
      </p:sp>
      <p:pic>
        <p:nvPicPr>
          <p:cNvPr id="9" name="Picture 8">
            <a:extLst>
              <a:ext uri="{FF2B5EF4-FFF2-40B4-BE49-F238E27FC236}">
                <a16:creationId xmlns:a16="http://schemas.microsoft.com/office/drawing/2014/main" id="{4BC31577-E9E4-44E6-8C80-543BADB33F5F}"/>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2751956" y="6221127"/>
            <a:ext cx="1579412" cy="396240"/>
          </a:xfrm>
          <a:prstGeom prst="rect">
            <a:avLst/>
          </a:prstGeom>
        </p:spPr>
      </p:pic>
      <p:sp>
        <p:nvSpPr>
          <p:cNvPr id="3" name="Oval 2">
            <a:extLst>
              <a:ext uri="{FF2B5EF4-FFF2-40B4-BE49-F238E27FC236}">
                <a16:creationId xmlns:a16="http://schemas.microsoft.com/office/drawing/2014/main" id="{16EAF167-4203-47A0-981B-A727D57AF7E6}"/>
              </a:ext>
            </a:extLst>
          </p:cNvPr>
          <p:cNvSpPr/>
          <p:nvPr/>
        </p:nvSpPr>
        <p:spPr>
          <a:xfrm>
            <a:off x="7146400" y="2010521"/>
            <a:ext cx="2286000" cy="265176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775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03544-951E-462E-A487-ECF0BB29B5D8}"/>
              </a:ext>
            </a:extLst>
          </p:cNvPr>
          <p:cNvSpPr>
            <a:spLocks noGrp="1"/>
          </p:cNvSpPr>
          <p:nvPr>
            <p:ph type="title"/>
          </p:nvPr>
        </p:nvSpPr>
        <p:spPr>
          <a:xfrm>
            <a:off x="409798" y="729749"/>
            <a:ext cx="10385215" cy="599588"/>
          </a:xfrm>
        </p:spPr>
        <p:txBody>
          <a:bodyPr/>
          <a:lstStyle/>
          <a:p>
            <a:pPr algn="ctr"/>
            <a:r>
              <a:rPr lang="en-US" dirty="0"/>
              <a:t>2018 – 2022 Strategic Plan: Focus Areas Data Capacity</a:t>
            </a:r>
          </a:p>
        </p:txBody>
      </p:sp>
      <p:sp>
        <p:nvSpPr>
          <p:cNvPr id="14" name="Rectangle: Rounded Corners 13" descr="Bar chart with solid fill">
            <a:extLst>
              <a:ext uri="{FF2B5EF4-FFF2-40B4-BE49-F238E27FC236}">
                <a16:creationId xmlns:a16="http://schemas.microsoft.com/office/drawing/2014/main" id="{668A2ACB-4459-4680-BFC2-9858403E4062}"/>
              </a:ext>
            </a:extLst>
          </p:cNvPr>
          <p:cNvSpPr/>
          <p:nvPr/>
        </p:nvSpPr>
        <p:spPr>
          <a:xfrm>
            <a:off x="1531666" y="2839911"/>
            <a:ext cx="1945184" cy="1340232"/>
          </a:xfrm>
          <a:prstGeom prst="round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8E715D2D-9DE7-4D70-A60E-79CAD95BF2DE}"/>
              </a:ext>
            </a:extLst>
          </p:cNvPr>
          <p:cNvSpPr/>
          <p:nvPr/>
        </p:nvSpPr>
        <p:spPr>
          <a:xfrm>
            <a:off x="1531666" y="4180143"/>
            <a:ext cx="1945184" cy="721663"/>
          </a:xfrm>
          <a:custGeom>
            <a:avLst/>
            <a:gdLst>
              <a:gd name="connsiteX0" fmla="*/ 0 w 1945184"/>
              <a:gd name="connsiteY0" fmla="*/ 0 h 721663"/>
              <a:gd name="connsiteX1" fmla="*/ 1945184 w 1945184"/>
              <a:gd name="connsiteY1" fmla="*/ 0 h 721663"/>
              <a:gd name="connsiteX2" fmla="*/ 1945184 w 1945184"/>
              <a:gd name="connsiteY2" fmla="*/ 721663 h 721663"/>
              <a:gd name="connsiteX3" fmla="*/ 0 w 1945184"/>
              <a:gd name="connsiteY3" fmla="*/ 721663 h 721663"/>
              <a:gd name="connsiteX4" fmla="*/ 0 w 1945184"/>
              <a:gd name="connsiteY4" fmla="*/ 0 h 721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5184" h="721663">
                <a:moveTo>
                  <a:pt x="0" y="0"/>
                </a:moveTo>
                <a:lnTo>
                  <a:pt x="1945184" y="0"/>
                </a:lnTo>
                <a:lnTo>
                  <a:pt x="1945184" y="721663"/>
                </a:lnTo>
                <a:lnTo>
                  <a:pt x="0" y="72166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Data Capacity </a:t>
            </a:r>
          </a:p>
        </p:txBody>
      </p:sp>
      <p:sp>
        <p:nvSpPr>
          <p:cNvPr id="4" name="Slide Number Placeholder 3">
            <a:extLst>
              <a:ext uri="{FF2B5EF4-FFF2-40B4-BE49-F238E27FC236}">
                <a16:creationId xmlns:a16="http://schemas.microsoft.com/office/drawing/2014/main" id="{577A44EC-8407-44AD-9CF4-B452B53D98A6}"/>
              </a:ext>
            </a:extLst>
          </p:cNvPr>
          <p:cNvSpPr>
            <a:spLocks noGrp="1"/>
          </p:cNvSpPr>
          <p:nvPr>
            <p:ph type="sldNum" sz="quarter" idx="12"/>
          </p:nvPr>
        </p:nvSpPr>
        <p:spPr/>
        <p:txBody>
          <a:bodyPr/>
          <a:lstStyle/>
          <a:p>
            <a:fld id="{EAC521D8-0276-7043-A50F-48E286C59F7E}" type="slidenum">
              <a:rPr lang="en-US" smtClean="0"/>
              <a:pPr/>
              <a:t>5</a:t>
            </a:fld>
            <a:endParaRPr lang="en-US" dirty="0"/>
          </a:p>
        </p:txBody>
      </p:sp>
      <p:pic>
        <p:nvPicPr>
          <p:cNvPr id="9" name="Picture 8">
            <a:extLst>
              <a:ext uri="{FF2B5EF4-FFF2-40B4-BE49-F238E27FC236}">
                <a16:creationId xmlns:a16="http://schemas.microsoft.com/office/drawing/2014/main" id="{4BC31577-E9E4-44E6-8C80-543BADB33F5F}"/>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751956" y="6221127"/>
            <a:ext cx="1579412" cy="396240"/>
          </a:xfrm>
          <a:prstGeom prst="rect">
            <a:avLst/>
          </a:prstGeom>
        </p:spPr>
      </p:pic>
      <p:sp>
        <p:nvSpPr>
          <p:cNvPr id="18" name="TextBox 17">
            <a:extLst>
              <a:ext uri="{FF2B5EF4-FFF2-40B4-BE49-F238E27FC236}">
                <a16:creationId xmlns:a16="http://schemas.microsoft.com/office/drawing/2014/main" id="{98CB6D5D-1728-4EC6-889F-142D55E2E2E6}"/>
              </a:ext>
            </a:extLst>
          </p:cNvPr>
          <p:cNvSpPr txBox="1"/>
          <p:nvPr/>
        </p:nvSpPr>
        <p:spPr>
          <a:xfrm>
            <a:off x="4284682" y="2527918"/>
            <a:ext cx="6664966" cy="2554545"/>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CDC Health Equity Grant</a:t>
            </a:r>
            <a:br>
              <a:rPr lang="en-US" sz="2000" dirty="0"/>
            </a:br>
            <a:r>
              <a:rPr lang="en-US" sz="2000" i="1" dirty="0"/>
              <a:t>CCDPH Epidemiology</a:t>
            </a:r>
          </a:p>
          <a:p>
            <a:endParaRPr lang="en-US" sz="2000" dirty="0"/>
          </a:p>
          <a:p>
            <a:pPr marL="285750" indent="-285750">
              <a:buFont typeface="Wingdings" panose="05000000000000000000" pitchFamily="2" charset="2"/>
              <a:buChar char="q"/>
            </a:pPr>
            <a:r>
              <a:rPr lang="en-US" sz="2000" dirty="0"/>
              <a:t>CSTE Data Science Team Training (DSTT) Program </a:t>
            </a:r>
            <a:br>
              <a:rPr lang="en-US" sz="2000" dirty="0"/>
            </a:br>
            <a:r>
              <a:rPr lang="en-US" sz="2000" i="1" dirty="0"/>
              <a:t>CCDPH Epidemiology + Communicable Disease Units</a:t>
            </a:r>
          </a:p>
          <a:p>
            <a:pPr marL="285750" indent="-285750">
              <a:buFont typeface="Wingdings" panose="05000000000000000000" pitchFamily="2" charset="2"/>
              <a:buChar char="q"/>
            </a:pPr>
            <a:endParaRPr lang="en-US" sz="2000" i="1" dirty="0"/>
          </a:p>
          <a:p>
            <a:pPr marL="285750" indent="-285750">
              <a:buFont typeface="Wingdings" panose="05000000000000000000" pitchFamily="2" charset="2"/>
              <a:buChar char="q"/>
            </a:pPr>
            <a:r>
              <a:rPr lang="en-US" sz="2000" dirty="0"/>
              <a:t>IDPH Crisis Grant</a:t>
            </a:r>
            <a:br>
              <a:rPr lang="en-US" sz="2000" dirty="0"/>
            </a:br>
            <a:r>
              <a:rPr lang="en-US" sz="2000" i="1" dirty="0"/>
              <a:t>UIC PHAME + CCDPH Epidemiology Unit</a:t>
            </a:r>
            <a:endParaRPr lang="en-US" sz="2000" dirty="0"/>
          </a:p>
        </p:txBody>
      </p:sp>
      <p:sp>
        <p:nvSpPr>
          <p:cNvPr id="19" name="Arrow: Right 18">
            <a:extLst>
              <a:ext uri="{FF2B5EF4-FFF2-40B4-BE49-F238E27FC236}">
                <a16:creationId xmlns:a16="http://schemas.microsoft.com/office/drawing/2014/main" id="{529C5F93-D8F9-46C6-BA33-31705A1F8A3D}"/>
              </a:ext>
            </a:extLst>
          </p:cNvPr>
          <p:cNvSpPr/>
          <p:nvPr/>
        </p:nvSpPr>
        <p:spPr>
          <a:xfrm>
            <a:off x="3518512" y="3428999"/>
            <a:ext cx="532435" cy="517967"/>
          </a:xfrm>
          <a:prstGeom prst="rightArrow">
            <a:avLst/>
          </a:prstGeom>
          <a:solidFill>
            <a:schemeClr val="tx2">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9372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424917-BF7F-4FF8-96C2-7B17C59A5A55}"/>
              </a:ext>
            </a:extLst>
          </p:cNvPr>
          <p:cNvSpPr>
            <a:spLocks noGrp="1"/>
          </p:cNvSpPr>
          <p:nvPr>
            <p:ph type="ctrTitle"/>
          </p:nvPr>
        </p:nvSpPr>
        <p:spPr>
          <a:xfrm>
            <a:off x="654007" y="887202"/>
            <a:ext cx="11371383" cy="1588897"/>
          </a:xfrm>
        </p:spPr>
        <p:txBody>
          <a:bodyPr/>
          <a:lstStyle/>
          <a:p>
            <a:r>
              <a:rPr lang="en-US" dirty="0"/>
              <a:t>CDC Health Equity Grant</a:t>
            </a:r>
          </a:p>
        </p:txBody>
      </p:sp>
      <p:sp>
        <p:nvSpPr>
          <p:cNvPr id="11" name="Text Placeholder 10">
            <a:extLst>
              <a:ext uri="{FF2B5EF4-FFF2-40B4-BE49-F238E27FC236}">
                <a16:creationId xmlns:a16="http://schemas.microsoft.com/office/drawing/2014/main" id="{ABFDCACB-E94A-48DD-BE3E-37016A274D71}"/>
              </a:ext>
            </a:extLst>
          </p:cNvPr>
          <p:cNvSpPr>
            <a:spLocks noGrp="1"/>
          </p:cNvSpPr>
          <p:nvPr>
            <p:ph type="body" sz="quarter" idx="10"/>
          </p:nvPr>
        </p:nvSpPr>
        <p:spPr>
          <a:xfrm>
            <a:off x="698500" y="2476500"/>
            <a:ext cx="11389656" cy="1200329"/>
          </a:xfrm>
        </p:spPr>
        <p:txBody>
          <a:bodyPr/>
          <a:lstStyle/>
          <a:p>
            <a:pPr>
              <a:lnSpc>
                <a:spcPct val="100000"/>
              </a:lnSpc>
              <a:spcBef>
                <a:spcPts val="0"/>
              </a:spcBef>
            </a:pPr>
            <a:r>
              <a:rPr lang="en-US" sz="3600" dirty="0"/>
              <a:t>National Initiative to Address COVID-19 Health </a:t>
            </a:r>
          </a:p>
          <a:p>
            <a:pPr>
              <a:lnSpc>
                <a:spcPct val="100000"/>
              </a:lnSpc>
              <a:spcBef>
                <a:spcPts val="0"/>
              </a:spcBef>
            </a:pPr>
            <a:r>
              <a:rPr lang="en-US" sz="3600" dirty="0"/>
              <a:t>Disparities Among Populations at High-Risk and Underserved</a:t>
            </a:r>
          </a:p>
        </p:txBody>
      </p:sp>
      <p:sp>
        <p:nvSpPr>
          <p:cNvPr id="4" name="Slide Number Placeholder 3">
            <a:extLst>
              <a:ext uri="{FF2B5EF4-FFF2-40B4-BE49-F238E27FC236}">
                <a16:creationId xmlns:a16="http://schemas.microsoft.com/office/drawing/2014/main" id="{7B89E33F-24B7-4C63-9B26-08663F4229D4}"/>
              </a:ext>
            </a:extLst>
          </p:cNvPr>
          <p:cNvSpPr>
            <a:spLocks noGrp="1"/>
          </p:cNvSpPr>
          <p:nvPr>
            <p:ph type="sldNum" sz="quarter" idx="4294967295"/>
          </p:nvPr>
        </p:nvSpPr>
        <p:spPr>
          <a:xfrm>
            <a:off x="9448800" y="6281738"/>
            <a:ext cx="2743200" cy="365125"/>
          </a:xfrm>
        </p:spPr>
        <p:txBody>
          <a:bodyPr/>
          <a:lstStyle/>
          <a:p>
            <a:fld id="{EAC521D8-0276-7043-A50F-48E286C59F7E}" type="slidenum">
              <a:rPr lang="en-US" smtClean="0"/>
              <a:pPr/>
              <a:t>6</a:t>
            </a:fld>
            <a:endParaRPr lang="en-US" dirty="0"/>
          </a:p>
        </p:txBody>
      </p:sp>
    </p:spTree>
    <p:extLst>
      <p:ext uri="{BB962C8B-B14F-4D97-AF65-F5344CB8AC3E}">
        <p14:creationId xmlns:p14="http://schemas.microsoft.com/office/powerpoint/2010/main" val="142172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03544-951E-462E-A487-ECF0BB29B5D8}"/>
              </a:ext>
            </a:extLst>
          </p:cNvPr>
          <p:cNvSpPr>
            <a:spLocks noGrp="1"/>
          </p:cNvSpPr>
          <p:nvPr>
            <p:ph type="title"/>
          </p:nvPr>
        </p:nvSpPr>
        <p:spPr>
          <a:xfrm>
            <a:off x="806412" y="480450"/>
            <a:ext cx="10547387" cy="1098186"/>
          </a:xfrm>
        </p:spPr>
        <p:txBody>
          <a:bodyPr/>
          <a:lstStyle/>
          <a:p>
            <a:pPr algn="ctr"/>
            <a:r>
              <a:rPr lang="en-US" dirty="0"/>
              <a:t>CDC Health Equity Grant</a:t>
            </a:r>
            <a:br>
              <a:rPr lang="en-US" dirty="0"/>
            </a:br>
            <a:r>
              <a:rPr lang="en-US" dirty="0"/>
              <a:t>2021-2023</a:t>
            </a:r>
          </a:p>
        </p:txBody>
      </p:sp>
      <p:sp>
        <p:nvSpPr>
          <p:cNvPr id="14" name="Rectangle: Rounded Corners 13" descr="Bar chart with solid fill">
            <a:extLst>
              <a:ext uri="{FF2B5EF4-FFF2-40B4-BE49-F238E27FC236}">
                <a16:creationId xmlns:a16="http://schemas.microsoft.com/office/drawing/2014/main" id="{668A2ACB-4459-4680-BFC2-9858403E4062}"/>
              </a:ext>
            </a:extLst>
          </p:cNvPr>
          <p:cNvSpPr/>
          <p:nvPr/>
        </p:nvSpPr>
        <p:spPr>
          <a:xfrm>
            <a:off x="1531666" y="2839911"/>
            <a:ext cx="1945184" cy="1340232"/>
          </a:xfrm>
          <a:prstGeom prst="round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8E715D2D-9DE7-4D70-A60E-79CAD95BF2DE}"/>
              </a:ext>
            </a:extLst>
          </p:cNvPr>
          <p:cNvSpPr/>
          <p:nvPr/>
        </p:nvSpPr>
        <p:spPr>
          <a:xfrm>
            <a:off x="1531666" y="4180143"/>
            <a:ext cx="1945184" cy="721663"/>
          </a:xfrm>
          <a:custGeom>
            <a:avLst/>
            <a:gdLst>
              <a:gd name="connsiteX0" fmla="*/ 0 w 1945184"/>
              <a:gd name="connsiteY0" fmla="*/ 0 h 721663"/>
              <a:gd name="connsiteX1" fmla="*/ 1945184 w 1945184"/>
              <a:gd name="connsiteY1" fmla="*/ 0 h 721663"/>
              <a:gd name="connsiteX2" fmla="*/ 1945184 w 1945184"/>
              <a:gd name="connsiteY2" fmla="*/ 721663 h 721663"/>
              <a:gd name="connsiteX3" fmla="*/ 0 w 1945184"/>
              <a:gd name="connsiteY3" fmla="*/ 721663 h 721663"/>
              <a:gd name="connsiteX4" fmla="*/ 0 w 1945184"/>
              <a:gd name="connsiteY4" fmla="*/ 0 h 721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5184" h="721663">
                <a:moveTo>
                  <a:pt x="0" y="0"/>
                </a:moveTo>
                <a:lnTo>
                  <a:pt x="1945184" y="0"/>
                </a:lnTo>
                <a:lnTo>
                  <a:pt x="1945184" y="721663"/>
                </a:lnTo>
                <a:lnTo>
                  <a:pt x="0" y="72166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Data Capacity </a:t>
            </a:r>
          </a:p>
        </p:txBody>
      </p:sp>
      <p:sp>
        <p:nvSpPr>
          <p:cNvPr id="4" name="Slide Number Placeholder 3">
            <a:extLst>
              <a:ext uri="{FF2B5EF4-FFF2-40B4-BE49-F238E27FC236}">
                <a16:creationId xmlns:a16="http://schemas.microsoft.com/office/drawing/2014/main" id="{577A44EC-8407-44AD-9CF4-B452B53D98A6}"/>
              </a:ext>
            </a:extLst>
          </p:cNvPr>
          <p:cNvSpPr>
            <a:spLocks noGrp="1"/>
          </p:cNvSpPr>
          <p:nvPr>
            <p:ph type="sldNum" sz="quarter" idx="12"/>
          </p:nvPr>
        </p:nvSpPr>
        <p:spPr/>
        <p:txBody>
          <a:bodyPr/>
          <a:lstStyle/>
          <a:p>
            <a:fld id="{EAC521D8-0276-7043-A50F-48E286C59F7E}" type="slidenum">
              <a:rPr lang="en-US" smtClean="0"/>
              <a:pPr/>
              <a:t>7</a:t>
            </a:fld>
            <a:endParaRPr lang="en-US" dirty="0"/>
          </a:p>
        </p:txBody>
      </p:sp>
      <p:pic>
        <p:nvPicPr>
          <p:cNvPr id="9" name="Picture 8">
            <a:extLst>
              <a:ext uri="{FF2B5EF4-FFF2-40B4-BE49-F238E27FC236}">
                <a16:creationId xmlns:a16="http://schemas.microsoft.com/office/drawing/2014/main" id="{4BC31577-E9E4-44E6-8C80-543BADB33F5F}"/>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751956" y="6221127"/>
            <a:ext cx="1579412" cy="396240"/>
          </a:xfrm>
          <a:prstGeom prst="rect">
            <a:avLst/>
          </a:prstGeom>
        </p:spPr>
      </p:pic>
      <p:sp>
        <p:nvSpPr>
          <p:cNvPr id="18" name="TextBox 17">
            <a:extLst>
              <a:ext uri="{FF2B5EF4-FFF2-40B4-BE49-F238E27FC236}">
                <a16:creationId xmlns:a16="http://schemas.microsoft.com/office/drawing/2014/main" id="{98CB6D5D-1728-4EC6-889F-142D55E2E2E6}"/>
              </a:ext>
            </a:extLst>
          </p:cNvPr>
          <p:cNvSpPr txBox="1"/>
          <p:nvPr/>
        </p:nvSpPr>
        <p:spPr>
          <a:xfrm>
            <a:off x="6368123" y="2007054"/>
            <a:ext cx="4604677" cy="3477875"/>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Cook County Health Survey, 2022</a:t>
            </a:r>
            <a:br>
              <a:rPr lang="en-US" sz="2000" dirty="0"/>
            </a:br>
            <a:r>
              <a:rPr lang="en-US" sz="2000" i="1" dirty="0"/>
              <a:t>RTI International + Chicago DPH</a:t>
            </a:r>
          </a:p>
          <a:p>
            <a:endParaRPr lang="en-US" sz="2000" dirty="0"/>
          </a:p>
          <a:p>
            <a:pPr marL="285750" indent="-285750">
              <a:buFont typeface="Wingdings" panose="05000000000000000000" pitchFamily="2" charset="2"/>
              <a:buChar char="q"/>
            </a:pPr>
            <a:r>
              <a:rPr lang="en-US" sz="2000" dirty="0"/>
              <a:t>Youth Risk Behavioral Survey, 2022</a:t>
            </a:r>
            <a:br>
              <a:rPr lang="en-US" sz="2000" dirty="0"/>
            </a:br>
            <a:r>
              <a:rPr lang="en-US" sz="2000" i="1" dirty="0"/>
              <a:t>ICF Macro</a:t>
            </a:r>
          </a:p>
          <a:p>
            <a:pPr marL="285750" indent="-285750">
              <a:buFont typeface="Wingdings" panose="05000000000000000000" pitchFamily="2" charset="2"/>
              <a:buChar char="q"/>
            </a:pPr>
            <a:endParaRPr lang="en-US" sz="2000" i="1" dirty="0"/>
          </a:p>
          <a:p>
            <a:pPr marL="285750" indent="-285750">
              <a:buFont typeface="Wingdings" panose="05000000000000000000" pitchFamily="2" charset="2"/>
              <a:buChar char="q"/>
            </a:pPr>
            <a:r>
              <a:rPr lang="en-US" sz="2000" dirty="0"/>
              <a:t>Rapid Assessment Data Collection</a:t>
            </a:r>
            <a:br>
              <a:rPr lang="en-US" sz="2000" dirty="0"/>
            </a:br>
            <a:r>
              <a:rPr lang="en-US" sz="2000" i="1" dirty="0"/>
              <a:t>Qualtrics</a:t>
            </a:r>
          </a:p>
          <a:p>
            <a:pPr marL="285750" indent="-285750">
              <a:buFont typeface="Wingdings" panose="05000000000000000000" pitchFamily="2" charset="2"/>
              <a:buChar char="q"/>
            </a:pPr>
            <a:endParaRPr lang="en-US" sz="2000" i="1" dirty="0"/>
          </a:p>
          <a:p>
            <a:pPr marL="285750" indent="-285750">
              <a:buFont typeface="Wingdings" panose="05000000000000000000" pitchFamily="2" charset="2"/>
              <a:buChar char="q"/>
            </a:pPr>
            <a:r>
              <a:rPr lang="en-US" sz="2000" dirty="0"/>
              <a:t>Cook County Health Atlas</a:t>
            </a:r>
            <a:br>
              <a:rPr lang="en-US" sz="2000" i="1" dirty="0"/>
            </a:br>
            <a:r>
              <a:rPr lang="en-US" sz="2000" i="1" dirty="0" err="1"/>
              <a:t>Metopio</a:t>
            </a:r>
            <a:r>
              <a:rPr lang="en-US" sz="2000" i="1" dirty="0"/>
              <a:t> + UIC PHAME</a:t>
            </a:r>
          </a:p>
        </p:txBody>
      </p:sp>
      <p:sp>
        <p:nvSpPr>
          <p:cNvPr id="19" name="Arrow: Right 18">
            <a:extLst>
              <a:ext uri="{FF2B5EF4-FFF2-40B4-BE49-F238E27FC236}">
                <a16:creationId xmlns:a16="http://schemas.microsoft.com/office/drawing/2014/main" id="{529C5F93-D8F9-46C6-BA33-31705A1F8A3D}"/>
              </a:ext>
            </a:extLst>
          </p:cNvPr>
          <p:cNvSpPr/>
          <p:nvPr/>
        </p:nvSpPr>
        <p:spPr>
          <a:xfrm>
            <a:off x="4571810" y="3428999"/>
            <a:ext cx="532435" cy="517967"/>
          </a:xfrm>
          <a:prstGeom prst="rightArrow">
            <a:avLst/>
          </a:prstGeom>
          <a:solidFill>
            <a:schemeClr val="tx2">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30776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910888-428E-404F-B066-7AFA2FF69F22}"/>
              </a:ext>
            </a:extLst>
          </p:cNvPr>
          <p:cNvSpPr>
            <a:spLocks noGrp="1"/>
          </p:cNvSpPr>
          <p:nvPr>
            <p:ph type="title"/>
          </p:nvPr>
        </p:nvSpPr>
        <p:spPr>
          <a:xfrm>
            <a:off x="838200" y="240633"/>
            <a:ext cx="5036956" cy="599588"/>
          </a:xfrm>
        </p:spPr>
        <p:txBody>
          <a:bodyPr/>
          <a:lstStyle/>
          <a:p>
            <a:r>
              <a:rPr lang="en-US" dirty="0"/>
              <a:t>Cook County Health Atlas</a:t>
            </a:r>
          </a:p>
        </p:txBody>
      </p:sp>
      <p:sp>
        <p:nvSpPr>
          <p:cNvPr id="6" name="Content Placeholder 5">
            <a:extLst>
              <a:ext uri="{FF2B5EF4-FFF2-40B4-BE49-F238E27FC236}">
                <a16:creationId xmlns:a16="http://schemas.microsoft.com/office/drawing/2014/main" id="{92DAB891-4E70-4FB9-B3D8-B612707B3F98}"/>
              </a:ext>
            </a:extLst>
          </p:cNvPr>
          <p:cNvSpPr>
            <a:spLocks noGrp="1"/>
          </p:cNvSpPr>
          <p:nvPr>
            <p:ph idx="1"/>
          </p:nvPr>
        </p:nvSpPr>
        <p:spPr>
          <a:xfrm>
            <a:off x="478939" y="953259"/>
            <a:ext cx="11017554" cy="3929281"/>
          </a:xfrm>
        </p:spPr>
        <p:txBody>
          <a:bodyPr/>
          <a:lstStyle/>
          <a:p>
            <a:pPr algn="l" rtl="0" fontAlgn="base"/>
            <a:r>
              <a:rPr lang="en-US" sz="2000" b="0" i="0" dirty="0">
                <a:solidFill>
                  <a:srgbClr val="000000"/>
                </a:solidFill>
                <a:effectLst/>
                <a:latin typeface="Calibri" panose="020F0502020204030204" pitchFamily="34" charset="0"/>
              </a:rPr>
              <a:t>The Cook County Health Atlas will be an interactive tool to identify and provide tools for exploring and communicating environmental, neighborhood and other social determinants of health.</a:t>
            </a:r>
            <a:endParaRPr lang="en-US" sz="2000" b="0" i="0" dirty="0">
              <a:solidFill>
                <a:srgbClr val="000000"/>
              </a:solidFill>
              <a:effectLst/>
              <a:latin typeface="Segoe UI" panose="020B0502040204020203" pitchFamily="34" charset="0"/>
            </a:endParaRPr>
          </a:p>
          <a:p>
            <a:pPr algn="l" rtl="0" fontAlgn="base"/>
            <a:endParaRPr lang="en-US" sz="2000" b="0" i="0" dirty="0">
              <a:solidFill>
                <a:srgbClr val="000000"/>
              </a:solidFill>
              <a:effectLst/>
              <a:latin typeface="Calibri" panose="020F0502020204030204" pitchFamily="34" charset="0"/>
            </a:endParaRPr>
          </a:p>
          <a:p>
            <a:pPr algn="l" rtl="0" fontAlgn="base"/>
            <a:r>
              <a:rPr lang="en-US" sz="2000" b="0" i="0" dirty="0">
                <a:effectLst/>
                <a:latin typeface="Calibri" panose="020F0502020204030204" pitchFamily="34" charset="0"/>
              </a:rPr>
              <a:t>Some of the aims of this project are to:</a:t>
            </a:r>
            <a:endParaRPr lang="en-US" sz="2000" b="0" i="0" dirty="0">
              <a:effectLst/>
              <a:latin typeface="Segoe UI" panose="020B0502040204020203" pitchFamily="34" charset="0"/>
            </a:endParaRPr>
          </a:p>
          <a:p>
            <a:pPr marL="971550" lvl="1" indent="-285750" fontAlgn="base">
              <a:buFont typeface="Wingdings" panose="05000000000000000000" pitchFamily="2" charset="2"/>
              <a:buChar char="q"/>
            </a:pPr>
            <a:r>
              <a:rPr lang="en-US" sz="2000" b="0" i="1" dirty="0">
                <a:effectLst/>
                <a:latin typeface="Calibri" panose="020F0502020204030204" pitchFamily="34" charset="0"/>
              </a:rPr>
              <a:t>To assess curated data and its data visualization platform as well as public health data sources to inform our decision-making process of population measures/indicators the atlas.</a:t>
            </a:r>
          </a:p>
          <a:p>
            <a:pPr marL="971550" lvl="1" indent="-285750" fontAlgn="base">
              <a:buFont typeface="Wingdings" panose="05000000000000000000" pitchFamily="2" charset="2"/>
              <a:buChar char="q"/>
            </a:pPr>
            <a:r>
              <a:rPr lang="en-US" sz="2000" b="0" i="1" dirty="0">
                <a:effectLst/>
                <a:latin typeface="Calibri" panose="020F0502020204030204" pitchFamily="34" charset="0"/>
              </a:rPr>
              <a:t>To coordinate with </a:t>
            </a:r>
            <a:r>
              <a:rPr lang="en-US" sz="2000" b="0" i="1" dirty="0" err="1">
                <a:effectLst/>
                <a:latin typeface="Calibri" panose="020F0502020204030204" pitchFamily="34" charset="0"/>
              </a:rPr>
              <a:t>Metopio</a:t>
            </a:r>
            <a:r>
              <a:rPr lang="en-US" sz="2000" b="0" i="1" dirty="0">
                <a:effectLst/>
                <a:latin typeface="Calibri" panose="020F0502020204030204" pitchFamily="34" charset="0"/>
              </a:rPr>
              <a:t> to review wireframes for mocking up the data visualization design for the Cook County Health Atlas. </a:t>
            </a:r>
          </a:p>
          <a:p>
            <a:pPr marL="971550" lvl="1" indent="-285750" fontAlgn="base">
              <a:buFont typeface="Wingdings" panose="05000000000000000000" pitchFamily="2" charset="2"/>
              <a:buChar char="q"/>
            </a:pPr>
            <a:r>
              <a:rPr lang="en-US" sz="2000" b="0" i="1" dirty="0">
                <a:effectLst/>
                <a:latin typeface="Calibri" panose="020F0502020204030204" pitchFamily="34" charset="0"/>
              </a:rPr>
              <a:t>To coordinate with </a:t>
            </a:r>
            <a:r>
              <a:rPr lang="en-US" sz="2000" b="0" i="1" dirty="0" err="1">
                <a:effectLst/>
                <a:latin typeface="Calibri" panose="020F0502020204030204" pitchFamily="34" charset="0"/>
              </a:rPr>
              <a:t>Metopio</a:t>
            </a:r>
            <a:r>
              <a:rPr lang="en-US" sz="2000" b="0" i="1" dirty="0">
                <a:effectLst/>
                <a:latin typeface="Calibri" panose="020F0502020204030204" pitchFamily="34" charset="0"/>
              </a:rPr>
              <a:t> on data imports for public health primary and secondary data. </a:t>
            </a:r>
          </a:p>
          <a:p>
            <a:pPr marL="971550" lvl="1" indent="-285750" fontAlgn="base">
              <a:buFont typeface="Wingdings" panose="05000000000000000000" pitchFamily="2" charset="2"/>
              <a:buChar char="q"/>
            </a:pPr>
            <a:r>
              <a:rPr lang="en-US" sz="2000" i="1" dirty="0">
                <a:latin typeface="Calibri" panose="020F0502020204030204" pitchFamily="34" charset="0"/>
              </a:rPr>
              <a:t>T</a:t>
            </a:r>
            <a:r>
              <a:rPr lang="en-US" sz="2000" b="0" i="1" dirty="0">
                <a:effectLst/>
                <a:latin typeface="Calibri" panose="020F0502020204030204" pitchFamily="34" charset="0"/>
              </a:rPr>
              <a:t>o develop a review and approval process. Fifth, to develop communication and promotion plans that will inform the general public, suburban Cook County residents, and various stakeholders. </a:t>
            </a:r>
            <a:endParaRPr lang="en-US" sz="2000" b="0" i="1" dirty="0">
              <a:effectLst/>
              <a:latin typeface="Segoe UI" panose="020B0502040204020203" pitchFamily="34" charset="0"/>
            </a:endParaRPr>
          </a:p>
        </p:txBody>
      </p:sp>
      <p:pic>
        <p:nvPicPr>
          <p:cNvPr id="8" name="Picture 7">
            <a:extLst>
              <a:ext uri="{FF2B5EF4-FFF2-40B4-BE49-F238E27FC236}">
                <a16:creationId xmlns:a16="http://schemas.microsoft.com/office/drawing/2014/main" id="{A8AFB836-83DF-4611-AE2F-DD03652218C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51956" y="6221127"/>
            <a:ext cx="1579412" cy="396240"/>
          </a:xfrm>
          <a:prstGeom prst="rect">
            <a:avLst/>
          </a:prstGeom>
        </p:spPr>
      </p:pic>
      <p:sp>
        <p:nvSpPr>
          <p:cNvPr id="11" name="TextBox 10">
            <a:extLst>
              <a:ext uri="{FF2B5EF4-FFF2-40B4-BE49-F238E27FC236}">
                <a16:creationId xmlns:a16="http://schemas.microsoft.com/office/drawing/2014/main" id="{79541F5E-F5F7-44E8-9805-33BF339C734C}"/>
              </a:ext>
            </a:extLst>
          </p:cNvPr>
          <p:cNvSpPr txBox="1"/>
          <p:nvPr/>
        </p:nvSpPr>
        <p:spPr>
          <a:xfrm>
            <a:off x="8401370" y="5971036"/>
            <a:ext cx="3311692" cy="646331"/>
          </a:xfrm>
          <a:prstGeom prst="rect">
            <a:avLst/>
          </a:prstGeom>
          <a:noFill/>
        </p:spPr>
        <p:txBody>
          <a:bodyPr wrap="square">
            <a:spAutoFit/>
          </a:bodyPr>
          <a:lstStyle/>
          <a:p>
            <a:r>
              <a:rPr lang="en-US" sz="1800" b="0" i="0" dirty="0">
                <a:solidFill>
                  <a:srgbClr val="000000"/>
                </a:solidFill>
                <a:effectLst/>
                <a:latin typeface="Calibri" panose="020F0502020204030204" pitchFamily="34" charset="0"/>
              </a:rPr>
              <a:t>URL will be </a:t>
            </a:r>
          </a:p>
          <a:p>
            <a:r>
              <a:rPr lang="en-US" sz="1800" b="0" i="0" dirty="0">
                <a:solidFill>
                  <a:srgbClr val="000000"/>
                </a:solidFill>
                <a:effectLst/>
                <a:latin typeface="Calibri" panose="020F0502020204030204" pitchFamily="34" charset="0"/>
              </a:rPr>
              <a:t>www.cookcountyhealthatlas.org </a:t>
            </a:r>
            <a:endParaRPr lang="en-US" dirty="0"/>
          </a:p>
        </p:txBody>
      </p:sp>
    </p:spTree>
    <p:extLst>
      <p:ext uri="{BB962C8B-B14F-4D97-AF65-F5344CB8AC3E}">
        <p14:creationId xmlns:p14="http://schemas.microsoft.com/office/powerpoint/2010/main" val="56361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03544-951E-462E-A487-ECF0BB29B5D8}"/>
              </a:ext>
            </a:extLst>
          </p:cNvPr>
          <p:cNvSpPr>
            <a:spLocks noGrp="1"/>
          </p:cNvSpPr>
          <p:nvPr>
            <p:ph type="title"/>
          </p:nvPr>
        </p:nvSpPr>
        <p:spPr>
          <a:xfrm>
            <a:off x="481117" y="321658"/>
            <a:ext cx="6681316" cy="1095493"/>
          </a:xfrm>
        </p:spPr>
        <p:txBody>
          <a:bodyPr/>
          <a:lstStyle/>
          <a:p>
            <a:pPr algn="ctr"/>
            <a:r>
              <a:rPr lang="en-US" b="1" dirty="0">
                <a:solidFill>
                  <a:schemeClr val="tx1"/>
                </a:solidFill>
                <a:latin typeface="+mj-lt"/>
                <a:ea typeface="+mj-ea"/>
                <a:cs typeface="+mj-cs"/>
              </a:rPr>
              <a:t>Cook County Health Atlas Indicator </a:t>
            </a:r>
            <a:br>
              <a:rPr lang="en-US" b="1" dirty="0">
                <a:solidFill>
                  <a:schemeClr val="tx1"/>
                </a:solidFill>
                <a:latin typeface="+mj-lt"/>
                <a:ea typeface="+mj-ea"/>
                <a:cs typeface="+mj-cs"/>
              </a:rPr>
            </a:br>
            <a:r>
              <a:rPr lang="en-US" b="1" dirty="0">
                <a:solidFill>
                  <a:schemeClr val="tx1"/>
                </a:solidFill>
                <a:latin typeface="+mj-lt"/>
                <a:ea typeface="+mj-ea"/>
                <a:cs typeface="+mj-cs"/>
              </a:rPr>
              <a:t>Categories, Topics and Data Sources</a:t>
            </a:r>
            <a:endParaRPr lang="en-US" b="1" dirty="0"/>
          </a:p>
        </p:txBody>
      </p:sp>
      <p:sp>
        <p:nvSpPr>
          <p:cNvPr id="4" name="Slide Number Placeholder 3">
            <a:extLst>
              <a:ext uri="{FF2B5EF4-FFF2-40B4-BE49-F238E27FC236}">
                <a16:creationId xmlns:a16="http://schemas.microsoft.com/office/drawing/2014/main" id="{577A44EC-8407-44AD-9CF4-B452B53D98A6}"/>
              </a:ext>
            </a:extLst>
          </p:cNvPr>
          <p:cNvSpPr>
            <a:spLocks noGrp="1"/>
          </p:cNvSpPr>
          <p:nvPr>
            <p:ph type="sldNum" sz="quarter" idx="12"/>
          </p:nvPr>
        </p:nvSpPr>
        <p:spPr/>
        <p:txBody>
          <a:bodyPr/>
          <a:lstStyle/>
          <a:p>
            <a:fld id="{EAC521D8-0276-7043-A50F-48E286C59F7E}" type="slidenum">
              <a:rPr lang="en-US" smtClean="0"/>
              <a:pPr/>
              <a:t>9</a:t>
            </a:fld>
            <a:endParaRPr lang="en-US" dirty="0"/>
          </a:p>
        </p:txBody>
      </p:sp>
      <p:pic>
        <p:nvPicPr>
          <p:cNvPr id="9" name="Picture 8">
            <a:extLst>
              <a:ext uri="{FF2B5EF4-FFF2-40B4-BE49-F238E27FC236}">
                <a16:creationId xmlns:a16="http://schemas.microsoft.com/office/drawing/2014/main" id="{4BC31577-E9E4-44E6-8C80-543BADB33F5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51956" y="6221127"/>
            <a:ext cx="1579412" cy="396240"/>
          </a:xfrm>
          <a:prstGeom prst="rect">
            <a:avLst/>
          </a:prstGeom>
        </p:spPr>
      </p:pic>
      <p:sp>
        <p:nvSpPr>
          <p:cNvPr id="3" name="Rectangle: Rounded Corners 2">
            <a:extLst>
              <a:ext uri="{FF2B5EF4-FFF2-40B4-BE49-F238E27FC236}">
                <a16:creationId xmlns:a16="http://schemas.microsoft.com/office/drawing/2014/main" id="{BD9B905A-F83A-41EF-A802-EEEADACD3BB7}"/>
              </a:ext>
            </a:extLst>
          </p:cNvPr>
          <p:cNvSpPr/>
          <p:nvPr/>
        </p:nvSpPr>
        <p:spPr>
          <a:xfrm>
            <a:off x="1802832" y="1544387"/>
            <a:ext cx="1898248" cy="100989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CCDPH</a:t>
            </a:r>
          </a:p>
        </p:txBody>
      </p:sp>
      <p:sp>
        <p:nvSpPr>
          <p:cNvPr id="5" name="Rectangle: Rounded Corners 4">
            <a:extLst>
              <a:ext uri="{FF2B5EF4-FFF2-40B4-BE49-F238E27FC236}">
                <a16:creationId xmlns:a16="http://schemas.microsoft.com/office/drawing/2014/main" id="{39637251-F455-464B-A2A1-01976F0ECA1C}"/>
              </a:ext>
            </a:extLst>
          </p:cNvPr>
          <p:cNvSpPr/>
          <p:nvPr/>
        </p:nvSpPr>
        <p:spPr>
          <a:xfrm>
            <a:off x="1802832" y="3214146"/>
            <a:ext cx="1898248" cy="486938"/>
          </a:xfrm>
          <a:prstGeom prst="roundRect">
            <a:avLst/>
          </a:prstGeom>
          <a:solidFill>
            <a:schemeClr val="tx1">
              <a:lumMod val="25000"/>
              <a:lumOff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YRBS</a:t>
            </a:r>
          </a:p>
        </p:txBody>
      </p:sp>
      <p:sp>
        <p:nvSpPr>
          <p:cNvPr id="18" name="Rectangle: Rounded Corners 17">
            <a:extLst>
              <a:ext uri="{FF2B5EF4-FFF2-40B4-BE49-F238E27FC236}">
                <a16:creationId xmlns:a16="http://schemas.microsoft.com/office/drawing/2014/main" id="{FD4FE97C-6AC1-403A-B07A-D4299190E533}"/>
              </a:ext>
            </a:extLst>
          </p:cNvPr>
          <p:cNvSpPr/>
          <p:nvPr/>
        </p:nvSpPr>
        <p:spPr>
          <a:xfrm>
            <a:off x="1802832" y="3774293"/>
            <a:ext cx="1898248" cy="486938"/>
          </a:xfrm>
          <a:prstGeom prst="roundRect">
            <a:avLst/>
          </a:prstGeom>
          <a:solidFill>
            <a:schemeClr val="tx1">
              <a:lumMod val="25000"/>
              <a:lumOff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Hospitalization</a:t>
            </a:r>
          </a:p>
        </p:txBody>
      </p:sp>
      <p:sp>
        <p:nvSpPr>
          <p:cNvPr id="19" name="Rectangle: Rounded Corners 18">
            <a:extLst>
              <a:ext uri="{FF2B5EF4-FFF2-40B4-BE49-F238E27FC236}">
                <a16:creationId xmlns:a16="http://schemas.microsoft.com/office/drawing/2014/main" id="{FD09B360-6114-41D0-A34D-80F830A22EAE}"/>
              </a:ext>
            </a:extLst>
          </p:cNvPr>
          <p:cNvSpPr/>
          <p:nvPr/>
        </p:nvSpPr>
        <p:spPr>
          <a:xfrm>
            <a:off x="1802832" y="4334440"/>
            <a:ext cx="1898248" cy="486938"/>
          </a:xfrm>
          <a:prstGeom prst="roundRect">
            <a:avLst/>
          </a:prstGeom>
          <a:solidFill>
            <a:schemeClr val="tx1">
              <a:lumMod val="25000"/>
              <a:lumOff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Infectious Disease</a:t>
            </a:r>
          </a:p>
        </p:txBody>
      </p:sp>
      <p:sp>
        <p:nvSpPr>
          <p:cNvPr id="22" name="Rectangle: Rounded Corners 21">
            <a:extLst>
              <a:ext uri="{FF2B5EF4-FFF2-40B4-BE49-F238E27FC236}">
                <a16:creationId xmlns:a16="http://schemas.microsoft.com/office/drawing/2014/main" id="{CED0FF0E-B174-4FC8-B2D7-8397520694E2}"/>
              </a:ext>
            </a:extLst>
          </p:cNvPr>
          <p:cNvSpPr/>
          <p:nvPr/>
        </p:nvSpPr>
        <p:spPr>
          <a:xfrm>
            <a:off x="1802832" y="4894588"/>
            <a:ext cx="1898248" cy="486938"/>
          </a:xfrm>
          <a:prstGeom prst="roundRect">
            <a:avLst/>
          </a:prstGeom>
          <a:solidFill>
            <a:schemeClr val="tx1">
              <a:lumMod val="25000"/>
              <a:lumOff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Medical Examiner</a:t>
            </a:r>
          </a:p>
        </p:txBody>
      </p:sp>
      <p:sp>
        <p:nvSpPr>
          <p:cNvPr id="24" name="Rectangle: Rounded Corners 23">
            <a:extLst>
              <a:ext uri="{FF2B5EF4-FFF2-40B4-BE49-F238E27FC236}">
                <a16:creationId xmlns:a16="http://schemas.microsoft.com/office/drawing/2014/main" id="{3BA96E43-4F28-4365-A443-FD3FCA3BAD91}"/>
              </a:ext>
            </a:extLst>
          </p:cNvPr>
          <p:cNvSpPr/>
          <p:nvPr/>
        </p:nvSpPr>
        <p:spPr>
          <a:xfrm>
            <a:off x="4020275" y="1544387"/>
            <a:ext cx="1898248" cy="1009891"/>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Metopio</a:t>
            </a:r>
            <a:endParaRPr lang="en-US" dirty="0"/>
          </a:p>
        </p:txBody>
      </p:sp>
      <p:sp>
        <p:nvSpPr>
          <p:cNvPr id="25" name="Rectangle: Rounded Corners 24">
            <a:extLst>
              <a:ext uri="{FF2B5EF4-FFF2-40B4-BE49-F238E27FC236}">
                <a16:creationId xmlns:a16="http://schemas.microsoft.com/office/drawing/2014/main" id="{0D780DA0-7CBB-42C1-BEF7-5D120AB0B7C4}"/>
              </a:ext>
            </a:extLst>
          </p:cNvPr>
          <p:cNvSpPr/>
          <p:nvPr/>
        </p:nvSpPr>
        <p:spPr>
          <a:xfrm>
            <a:off x="4020275" y="2623838"/>
            <a:ext cx="1898248" cy="486938"/>
          </a:xfrm>
          <a:prstGeom prst="round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ACS</a:t>
            </a:r>
          </a:p>
        </p:txBody>
      </p:sp>
      <p:sp>
        <p:nvSpPr>
          <p:cNvPr id="26" name="Rectangle: Rounded Corners 25">
            <a:extLst>
              <a:ext uri="{FF2B5EF4-FFF2-40B4-BE49-F238E27FC236}">
                <a16:creationId xmlns:a16="http://schemas.microsoft.com/office/drawing/2014/main" id="{DBF81216-8DAF-4A2D-BF14-D749BEF22ED5}"/>
              </a:ext>
            </a:extLst>
          </p:cNvPr>
          <p:cNvSpPr/>
          <p:nvPr/>
        </p:nvSpPr>
        <p:spPr>
          <a:xfrm>
            <a:off x="4020275" y="3183985"/>
            <a:ext cx="1898248" cy="486938"/>
          </a:xfrm>
          <a:prstGeom prst="round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BRFSS</a:t>
            </a:r>
          </a:p>
        </p:txBody>
      </p:sp>
      <p:sp>
        <p:nvSpPr>
          <p:cNvPr id="27" name="Rectangle: Rounded Corners 26">
            <a:extLst>
              <a:ext uri="{FF2B5EF4-FFF2-40B4-BE49-F238E27FC236}">
                <a16:creationId xmlns:a16="http://schemas.microsoft.com/office/drawing/2014/main" id="{F176E9A6-3648-4F91-A2B9-1A2B889D7DA2}"/>
              </a:ext>
            </a:extLst>
          </p:cNvPr>
          <p:cNvSpPr/>
          <p:nvPr/>
        </p:nvSpPr>
        <p:spPr>
          <a:xfrm>
            <a:off x="4020275" y="3744132"/>
            <a:ext cx="1898248" cy="486938"/>
          </a:xfrm>
          <a:prstGeom prst="round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CDC</a:t>
            </a:r>
          </a:p>
        </p:txBody>
      </p:sp>
      <p:sp>
        <p:nvSpPr>
          <p:cNvPr id="28" name="Rectangle: Rounded Corners 27">
            <a:extLst>
              <a:ext uri="{FF2B5EF4-FFF2-40B4-BE49-F238E27FC236}">
                <a16:creationId xmlns:a16="http://schemas.microsoft.com/office/drawing/2014/main" id="{5B63552B-F19E-4490-9472-22E948EBFD76}"/>
              </a:ext>
            </a:extLst>
          </p:cNvPr>
          <p:cNvSpPr/>
          <p:nvPr/>
        </p:nvSpPr>
        <p:spPr>
          <a:xfrm>
            <a:off x="4020275" y="4304280"/>
            <a:ext cx="1898248" cy="486938"/>
          </a:xfrm>
          <a:prstGeom prst="round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EPA</a:t>
            </a:r>
          </a:p>
        </p:txBody>
      </p:sp>
      <p:sp>
        <p:nvSpPr>
          <p:cNvPr id="29" name="Rectangle: Rounded Corners 28">
            <a:extLst>
              <a:ext uri="{FF2B5EF4-FFF2-40B4-BE49-F238E27FC236}">
                <a16:creationId xmlns:a16="http://schemas.microsoft.com/office/drawing/2014/main" id="{F9942268-326B-48A3-ABF3-85FB9F3FB7CC}"/>
              </a:ext>
            </a:extLst>
          </p:cNvPr>
          <p:cNvSpPr/>
          <p:nvPr/>
        </p:nvSpPr>
        <p:spPr>
          <a:xfrm>
            <a:off x="1802832" y="2677347"/>
            <a:ext cx="1898248" cy="486938"/>
          </a:xfrm>
          <a:prstGeom prst="roundRect">
            <a:avLst/>
          </a:prstGeom>
          <a:solidFill>
            <a:schemeClr val="tx1">
              <a:lumMod val="25000"/>
              <a:lumOff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Cook County Health Survey</a:t>
            </a:r>
          </a:p>
        </p:txBody>
      </p:sp>
      <p:sp>
        <p:nvSpPr>
          <p:cNvPr id="30" name="Rectangle: Rounded Corners 29">
            <a:extLst>
              <a:ext uri="{FF2B5EF4-FFF2-40B4-BE49-F238E27FC236}">
                <a16:creationId xmlns:a16="http://schemas.microsoft.com/office/drawing/2014/main" id="{437FFC14-34C4-4E65-ACAD-19AAC723FA36}"/>
              </a:ext>
            </a:extLst>
          </p:cNvPr>
          <p:cNvSpPr/>
          <p:nvPr/>
        </p:nvSpPr>
        <p:spPr>
          <a:xfrm>
            <a:off x="1802832" y="5501284"/>
            <a:ext cx="1898248" cy="486938"/>
          </a:xfrm>
          <a:prstGeom prst="roundRect">
            <a:avLst/>
          </a:prstGeom>
          <a:solidFill>
            <a:schemeClr val="tx1">
              <a:lumMod val="25000"/>
              <a:lumOff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Vital Statistics</a:t>
            </a:r>
          </a:p>
        </p:txBody>
      </p:sp>
      <p:sp>
        <p:nvSpPr>
          <p:cNvPr id="8" name="TextBox 7">
            <a:extLst>
              <a:ext uri="{FF2B5EF4-FFF2-40B4-BE49-F238E27FC236}">
                <a16:creationId xmlns:a16="http://schemas.microsoft.com/office/drawing/2014/main" id="{F9E6FB8B-1528-46A0-857D-992E4FA9E275}"/>
              </a:ext>
            </a:extLst>
          </p:cNvPr>
          <p:cNvSpPr txBox="1"/>
          <p:nvPr/>
        </p:nvSpPr>
        <p:spPr>
          <a:xfrm>
            <a:off x="4020275" y="4882857"/>
            <a:ext cx="1898248" cy="523220"/>
          </a:xfrm>
          <a:prstGeom prst="rect">
            <a:avLst/>
          </a:prstGeom>
          <a:noFill/>
        </p:spPr>
        <p:txBody>
          <a:bodyPr wrap="square" rtlCol="0">
            <a:spAutoFit/>
          </a:bodyPr>
          <a:lstStyle/>
          <a:p>
            <a:pPr algn="ctr"/>
            <a:r>
              <a:rPr lang="en-US" sz="1400" dirty="0">
                <a:solidFill>
                  <a:schemeClr val="bg1">
                    <a:lumMod val="50000"/>
                  </a:schemeClr>
                </a:solidFill>
              </a:rPr>
              <a:t>904 indicators drawn from 92 data sources</a:t>
            </a:r>
          </a:p>
        </p:txBody>
      </p:sp>
      <p:pic>
        <p:nvPicPr>
          <p:cNvPr id="31" name="Picture 30">
            <a:extLst>
              <a:ext uri="{FF2B5EF4-FFF2-40B4-BE49-F238E27FC236}">
                <a16:creationId xmlns:a16="http://schemas.microsoft.com/office/drawing/2014/main" id="{1C31EF99-7893-4D21-924D-50C55F2B5C6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74061" y="3837008"/>
            <a:ext cx="4572000" cy="2268220"/>
          </a:xfrm>
          <a:prstGeom prst="rect">
            <a:avLst/>
          </a:prstGeom>
          <a:noFill/>
        </p:spPr>
      </p:pic>
      <p:pic>
        <p:nvPicPr>
          <p:cNvPr id="32" name="Picture 31" descr="P306#yIS1">
            <a:extLst>
              <a:ext uri="{FF2B5EF4-FFF2-40B4-BE49-F238E27FC236}">
                <a16:creationId xmlns:a16="http://schemas.microsoft.com/office/drawing/2014/main" id="{53A9C81F-517E-4872-9CFB-3A168CBBA1D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74061" y="1474139"/>
            <a:ext cx="4572000" cy="2298700"/>
          </a:xfrm>
          <a:prstGeom prst="rect">
            <a:avLst/>
          </a:prstGeom>
          <a:noFill/>
        </p:spPr>
      </p:pic>
      <p:sp>
        <p:nvSpPr>
          <p:cNvPr id="33" name="TextBox 32">
            <a:extLst>
              <a:ext uri="{FF2B5EF4-FFF2-40B4-BE49-F238E27FC236}">
                <a16:creationId xmlns:a16="http://schemas.microsoft.com/office/drawing/2014/main" id="{8473B438-83F4-433C-8EE4-CE7798B94FD1}"/>
              </a:ext>
            </a:extLst>
          </p:cNvPr>
          <p:cNvSpPr txBox="1"/>
          <p:nvPr/>
        </p:nvSpPr>
        <p:spPr>
          <a:xfrm>
            <a:off x="7380790" y="1090703"/>
            <a:ext cx="4184249" cy="323165"/>
          </a:xfrm>
          <a:prstGeom prst="rect">
            <a:avLst/>
          </a:prstGeom>
          <a:noFill/>
        </p:spPr>
        <p:txBody>
          <a:bodyPr wrap="square" rtlCol="0">
            <a:spAutoFit/>
          </a:bodyPr>
          <a:lstStyle/>
          <a:p>
            <a:pPr algn="ctr"/>
            <a:r>
              <a:rPr lang="en-US" sz="1500" b="1" dirty="0"/>
              <a:t>CCDPH CHSA 2021 Sections, Categories and Topics</a:t>
            </a:r>
          </a:p>
        </p:txBody>
      </p:sp>
    </p:spTree>
    <p:extLst>
      <p:ext uri="{BB962C8B-B14F-4D97-AF65-F5344CB8AC3E}">
        <p14:creationId xmlns:p14="http://schemas.microsoft.com/office/powerpoint/2010/main" val="2418178498"/>
      </p:ext>
    </p:extLst>
  </p:cSld>
  <p:clrMapOvr>
    <a:masterClrMapping/>
  </p:clrMapOvr>
</p:sld>
</file>

<file path=ppt/theme/theme1.xml><?xml version="1.0" encoding="utf-8"?>
<a:theme xmlns:a="http://schemas.openxmlformats.org/drawingml/2006/main" name="Office Theme">
  <a:themeElements>
    <a:clrScheme name="Custom 3">
      <a:dk1>
        <a:srgbClr val="09233F"/>
      </a:dk1>
      <a:lt1>
        <a:srgbClr val="FFFFFF"/>
      </a:lt1>
      <a:dk2>
        <a:srgbClr val="37C1CC"/>
      </a:dk2>
      <a:lt2>
        <a:srgbClr val="F58374"/>
      </a:lt2>
      <a:accent1>
        <a:srgbClr val="009BA6"/>
      </a:accent1>
      <a:accent2>
        <a:srgbClr val="EF4A23"/>
      </a:accent2>
      <a:accent3>
        <a:srgbClr val="A3DFE5"/>
      </a:accent3>
      <a:accent4>
        <a:srgbClr val="FBC1BA"/>
      </a:accent4>
      <a:accent5>
        <a:srgbClr val="DBDCDB"/>
      </a:accent5>
      <a:accent6>
        <a:srgbClr val="EBECEB"/>
      </a:accent6>
      <a:hlink>
        <a:srgbClr val="21B6C0"/>
      </a:hlink>
      <a:folHlink>
        <a:srgbClr val="21B6C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SB Content White">
  <a:themeElements>
    <a:clrScheme name="Sugar-Sweetened Beverages">
      <a:dk1>
        <a:srgbClr val="152249"/>
      </a:dk1>
      <a:lt1>
        <a:sysClr val="window" lastClr="FFFFFF"/>
      </a:lt1>
      <a:dk2>
        <a:srgbClr val="222C61"/>
      </a:dk2>
      <a:lt2>
        <a:srgbClr val="EEECE1"/>
      </a:lt2>
      <a:accent1>
        <a:srgbClr val="00818D"/>
      </a:accent1>
      <a:accent2>
        <a:srgbClr val="001E61"/>
      </a:accent2>
      <a:accent3>
        <a:srgbClr val="B0D15C"/>
      </a:accent3>
      <a:accent4>
        <a:srgbClr val="00ACC8"/>
      </a:accent4>
      <a:accent5>
        <a:srgbClr val="77C38B"/>
      </a:accent5>
      <a:accent6>
        <a:srgbClr val="7FD5CC"/>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120086</TotalTime>
  <Words>1216</Words>
  <Application>Microsoft Office PowerPoint</Application>
  <PresentationFormat>Widescreen</PresentationFormat>
  <Paragraphs>118</Paragraphs>
  <Slides>12</Slides>
  <Notes>10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12</vt:i4>
      </vt:variant>
    </vt:vector>
  </HeadingPairs>
  <TitlesOfParts>
    <vt:vector size="25" baseType="lpstr">
      <vt:lpstr>Times New Roman</vt:lpstr>
      <vt:lpstr>Arial</vt:lpstr>
      <vt:lpstr>Arial Black</vt:lpstr>
      <vt:lpstr>Calibri Light</vt:lpstr>
      <vt:lpstr>Brandon Grotesque Bold</vt:lpstr>
      <vt:lpstr>brandon_grotesquebold</vt:lpstr>
      <vt:lpstr>Calibri</vt:lpstr>
      <vt:lpstr>Georgia</vt:lpstr>
      <vt:lpstr>Merriweather</vt:lpstr>
      <vt:lpstr>Wingdings</vt:lpstr>
      <vt:lpstr>Segoe UI</vt:lpstr>
      <vt:lpstr>Office Theme</vt:lpstr>
      <vt:lpstr>SSB Content White</vt:lpstr>
      <vt:lpstr>Leveraging Grant Funds to Build  CCDPH’s Data Capacity and  Advance Health Equity </vt:lpstr>
      <vt:lpstr>About CCDPH and  Data Capacity Strategic Plan</vt:lpstr>
      <vt:lpstr>CCDPH: Key Approaches to Advancing Health for All</vt:lpstr>
      <vt:lpstr>2018 – 2022 Strategic Plan: Focus Areas</vt:lpstr>
      <vt:lpstr>2018 – 2022 Strategic Plan: Focus Areas Data Capacity</vt:lpstr>
      <vt:lpstr>CDC Health Equity Grant</vt:lpstr>
      <vt:lpstr>CDC Health Equity Grant 2021-2023</vt:lpstr>
      <vt:lpstr>Cook County Health Atlas</vt:lpstr>
      <vt:lpstr>Cook County Health Atlas Indicator  Categories, Topics and Data Sources</vt:lpstr>
      <vt:lpstr>Next Steps</vt:lpstr>
      <vt:lpstr>Cook County Health Atlas – Phased Data Rollout</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Microsoft Office User</dc:creator>
  <cp:lastModifiedBy>Smith, Christopher</cp:lastModifiedBy>
  <cp:revision>1463</cp:revision>
  <cp:lastPrinted>2019-10-24T11:35:50Z</cp:lastPrinted>
  <dcterms:created xsi:type="dcterms:W3CDTF">2018-09-25T21:50:21Z</dcterms:created>
  <dcterms:modified xsi:type="dcterms:W3CDTF">2022-04-26T18:57:47Z</dcterms:modified>
</cp:coreProperties>
</file>